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0" r:id="rId2"/>
    <p:sldId id="311" r:id="rId3"/>
    <p:sldId id="312" r:id="rId4"/>
    <p:sldId id="256" r:id="rId5"/>
    <p:sldId id="306" r:id="rId6"/>
    <p:sldId id="307" r:id="rId7"/>
    <p:sldId id="308" r:id="rId8"/>
    <p:sldId id="309" r:id="rId9"/>
    <p:sldId id="314" r:id="rId10"/>
    <p:sldId id="315" r:id="rId11"/>
    <p:sldId id="316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4" autoAdjust="0"/>
    <p:restoredTop sz="94660"/>
  </p:normalViewPr>
  <p:slideViewPr>
    <p:cSldViewPr>
      <p:cViewPr varScale="1">
        <p:scale>
          <a:sx n="69" d="100"/>
          <a:sy n="69" d="100"/>
        </p:scale>
        <p:origin x="139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3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4346-C4E1-4FB5-8086-EE239ECBAE4D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FC975-A9E4-4589-8825-D03DFAA31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265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4346-C4E1-4FB5-8086-EE239ECBAE4D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FC975-A9E4-4589-8825-D03DFAA31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946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4346-C4E1-4FB5-8086-EE239ECBAE4D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FC975-A9E4-4589-8825-D03DFAA31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144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4346-C4E1-4FB5-8086-EE239ECBAE4D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FC975-A9E4-4589-8825-D03DFAA31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082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4346-C4E1-4FB5-8086-EE239ECBAE4D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FC975-A9E4-4589-8825-D03DFAA31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713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4346-C4E1-4FB5-8086-EE239ECBAE4D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FC975-A9E4-4589-8825-D03DFAA31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934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4346-C4E1-4FB5-8086-EE239ECBAE4D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FC975-A9E4-4589-8825-D03DFAA31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725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4346-C4E1-4FB5-8086-EE239ECBAE4D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FC975-A9E4-4589-8825-D03DFAA31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663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4346-C4E1-4FB5-8086-EE239ECBAE4D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FC975-A9E4-4589-8825-D03DFAA31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069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4346-C4E1-4FB5-8086-EE239ECBAE4D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FC975-A9E4-4589-8825-D03DFAA31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84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4346-C4E1-4FB5-8086-EE239ECBAE4D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FC975-A9E4-4589-8825-D03DFAA31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732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14346-C4E1-4FB5-8086-EE239ECBAE4D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FC975-A9E4-4589-8825-D03DFAA31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664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zK7Ckmxxqds" TargetMode="External"/><Relationship Id="rId7" Type="http://schemas.openxmlformats.org/officeDocument/2006/relationships/image" Target="../media/image6.png"/><Relationship Id="rId2" Type="http://schemas.openxmlformats.org/officeDocument/2006/relationships/hyperlink" Target="https://youtu.be/0-6dzU4gOJo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57200" y="399473"/>
            <a:ext cx="8229600" cy="477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u="sng" dirty="0" smtClean="0">
                <a:solidFill>
                  <a:srgbClr val="3333FF"/>
                </a:solidFill>
              </a:rPr>
              <a:t>You need:</a:t>
            </a:r>
          </a:p>
          <a:p>
            <a:pPr marL="457200" indent="-457200" eaLnBrk="1" hangingPunct="1">
              <a:spcBef>
                <a:spcPct val="0"/>
              </a:spcBef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dirty="0" smtClean="0">
                <a:effectLst/>
              </a:rPr>
              <a:t>Clean paper (2) / </a:t>
            </a:r>
            <a:r>
              <a:rPr lang="en-US" altLang="en-US" dirty="0" smtClean="0">
                <a:effectLst/>
              </a:rPr>
              <a:t>Pencil</a:t>
            </a:r>
          </a:p>
          <a:p>
            <a:pPr marL="457200" indent="-457200" eaLnBrk="1" hangingPunct="1">
              <a:spcBef>
                <a:spcPct val="0"/>
              </a:spcBef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sz="2800" dirty="0" smtClean="0"/>
              <a:t>Check list items…from Wednesday</a:t>
            </a:r>
            <a:endParaRPr lang="en-US" altLang="en-US" sz="2800" dirty="0"/>
          </a:p>
          <a:p>
            <a:pPr eaLnBrk="1" hangingPunct="1">
              <a:spcBef>
                <a:spcPct val="0"/>
              </a:spcBef>
              <a:buClr>
                <a:srgbClr val="00B050"/>
              </a:buClr>
              <a:buNone/>
              <a:defRPr/>
            </a:pPr>
            <a:endParaRPr lang="en-US" altLang="en-US" sz="2000" u="sng" dirty="0" smtClean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u="sng" dirty="0" smtClean="0">
                <a:solidFill>
                  <a:srgbClr val="FF0000"/>
                </a:solidFill>
              </a:rPr>
              <a:t>Warm Up: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endParaRPr lang="en-US" altLang="en-US" u="sng" dirty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dirty="0" smtClean="0"/>
              <a:t>Mental Math – be ready.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i="1" dirty="0" smtClean="0">
              <a:solidFill>
                <a:srgbClr val="7030A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i="1" dirty="0" smtClean="0">
                <a:solidFill>
                  <a:srgbClr val="7030A0"/>
                </a:solidFill>
              </a:rPr>
              <a:t>I </a:t>
            </a:r>
            <a:r>
              <a:rPr lang="en-US" altLang="en-US" i="1" dirty="0" smtClean="0">
                <a:solidFill>
                  <a:srgbClr val="7030A0"/>
                </a:solidFill>
              </a:rPr>
              <a:t>CAN: </a:t>
            </a:r>
            <a:r>
              <a:rPr lang="en-US" altLang="en-US" i="1" dirty="0" smtClean="0">
                <a:solidFill>
                  <a:srgbClr val="7030A0"/>
                </a:solidFill>
              </a:rPr>
              <a:t>USE the microscope to see </a:t>
            </a:r>
            <a:r>
              <a:rPr lang="en-US" altLang="en-US" i="1" dirty="0" err="1" smtClean="0">
                <a:solidFill>
                  <a:srgbClr val="7030A0"/>
                </a:solidFill>
              </a:rPr>
              <a:t>protists</a:t>
            </a:r>
            <a:r>
              <a:rPr lang="en-US" altLang="en-US" i="1" dirty="0" smtClean="0">
                <a:solidFill>
                  <a:srgbClr val="7030A0"/>
                </a:solidFill>
              </a:rPr>
              <a:t>, letter “e” and animal/plant cells.</a:t>
            </a:r>
            <a:endParaRPr lang="en-US" altLang="en-US" i="1" dirty="0" smtClean="0">
              <a:solidFill>
                <a:srgbClr val="7030A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i="1" dirty="0">
              <a:solidFill>
                <a:srgbClr val="7030A0"/>
              </a:solidFill>
            </a:endParaRPr>
          </a:p>
        </p:txBody>
      </p:sp>
      <p:sp>
        <p:nvSpPr>
          <p:cNvPr id="2051" name="TextBox 2"/>
          <p:cNvSpPr txBox="1">
            <a:spLocks noChangeArrowheads="1"/>
          </p:cNvSpPr>
          <p:nvPr/>
        </p:nvSpPr>
        <p:spPr bwMode="auto">
          <a:xfrm>
            <a:off x="5334000" y="114300"/>
            <a:ext cx="3352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 smtClean="0">
                <a:solidFill>
                  <a:srgbClr val="7030A0"/>
                </a:solidFill>
              </a:rPr>
              <a:t>Mar</a:t>
            </a:r>
            <a:r>
              <a:rPr lang="en-US" altLang="en-US" b="1" dirty="0" smtClean="0">
                <a:solidFill>
                  <a:srgbClr val="7030A0"/>
                </a:solidFill>
              </a:rPr>
              <a:t>.7, 2019</a:t>
            </a:r>
            <a:endParaRPr lang="en-US" alt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39592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345" y="-13855"/>
            <a:ext cx="8229600" cy="1143000"/>
          </a:xfrm>
        </p:spPr>
        <p:txBody>
          <a:bodyPr/>
          <a:lstStyle/>
          <a:p>
            <a:r>
              <a:rPr lang="en-US" dirty="0" smtClean="0"/>
              <a:t>Wednesday’s checklist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345" y="914400"/>
            <a:ext cx="8395855" cy="46021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Although listed on the daily website post, I thought I’d list here, too.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Quizziz.com </a:t>
            </a:r>
            <a:r>
              <a:rPr lang="en-US" dirty="0" err="1" smtClean="0">
                <a:solidFill>
                  <a:srgbClr val="FF0000"/>
                </a:solidFill>
              </a:rPr>
              <a:t>protist</a:t>
            </a:r>
            <a:r>
              <a:rPr lang="en-US" dirty="0" smtClean="0">
                <a:solidFill>
                  <a:srgbClr val="FF0000"/>
                </a:solidFill>
              </a:rPr>
              <a:t> quiz </a:t>
            </a:r>
            <a:r>
              <a:rPr lang="en-US" dirty="0" smtClean="0"/>
              <a:t>– code 809652. 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BrainPop</a:t>
            </a:r>
            <a:r>
              <a:rPr lang="en-US" dirty="0" smtClean="0"/>
              <a:t> – microscope video and </a:t>
            </a:r>
            <a:r>
              <a:rPr lang="en-US" dirty="0" smtClean="0">
                <a:solidFill>
                  <a:srgbClr val="FF0000"/>
                </a:solidFill>
              </a:rPr>
              <a:t>quiz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BrainPop</a:t>
            </a:r>
            <a:r>
              <a:rPr lang="en-US" dirty="0" smtClean="0"/>
              <a:t> – virtual microscope lab.</a:t>
            </a:r>
          </a:p>
          <a:p>
            <a:pPr marL="514350" indent="-514350">
              <a:buAutoNum type="arabicPeriod"/>
            </a:pPr>
            <a:r>
              <a:rPr lang="en-US" dirty="0" smtClean="0"/>
              <a:t>Virtual Microscope Lab (UD) – Be sure to record observations about the “e” and the onion cells.</a:t>
            </a:r>
          </a:p>
          <a:p>
            <a:pPr marL="514350" indent="-514350">
              <a:buAutoNum type="arabicPeriod"/>
            </a:pPr>
            <a:r>
              <a:rPr lang="en-US" i="1" u="sng" dirty="0" smtClean="0"/>
              <a:t>Intro to Microscope Lab</a:t>
            </a:r>
            <a:r>
              <a:rPr lang="en-US" dirty="0" smtClean="0"/>
              <a:t>: </a:t>
            </a:r>
            <a:r>
              <a:rPr lang="en-US" dirty="0" err="1" smtClean="0"/>
              <a:t>protist</a:t>
            </a:r>
            <a:r>
              <a:rPr lang="en-US" dirty="0" smtClean="0"/>
              <a:t>, letter “e”, pre-made slide…</a:t>
            </a:r>
            <a:r>
              <a:rPr lang="en-US" dirty="0" smtClean="0">
                <a:solidFill>
                  <a:srgbClr val="FF0000"/>
                </a:solidFill>
              </a:rPr>
              <a:t>RECORD OBSERVATIONS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B0F0"/>
                </a:solidFill>
              </a:rPr>
              <a:t>ANSWER QUESTIONS</a:t>
            </a:r>
            <a:r>
              <a:rPr lang="en-US" dirty="0" smtClean="0"/>
              <a:t>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256"/>
            <a:ext cx="8229600" cy="1143000"/>
          </a:xfrm>
        </p:spPr>
        <p:txBody>
          <a:bodyPr/>
          <a:lstStyle/>
          <a:p>
            <a:r>
              <a:rPr lang="en-US" dirty="0" smtClean="0"/>
              <a:t>Thursday’s checklist: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345" y="1066800"/>
            <a:ext cx="8229600" cy="4525963"/>
          </a:xfrm>
        </p:spPr>
        <p:txBody>
          <a:bodyPr/>
          <a:lstStyle/>
          <a:p>
            <a:r>
              <a:rPr lang="en-US" dirty="0" smtClean="0"/>
              <a:t>Everything from Wednesday’s list should be finished by the end of class today!  </a:t>
            </a:r>
            <a:endParaRPr lang="en-US" dirty="0"/>
          </a:p>
          <a:p>
            <a:r>
              <a:rPr lang="en-US" dirty="0" smtClean="0"/>
              <a:t>If you are ready to go forward, see the Thursday additions on my website:</a:t>
            </a:r>
          </a:p>
          <a:p>
            <a:pPr lvl="1"/>
            <a:r>
              <a:rPr lang="en-US" dirty="0" err="1" smtClean="0"/>
              <a:t>BrainPop</a:t>
            </a:r>
            <a:r>
              <a:rPr lang="en-US" dirty="0" smtClean="0"/>
              <a:t> video / quiz on MITOSIS</a:t>
            </a:r>
          </a:p>
          <a:p>
            <a:pPr lvl="1"/>
            <a:r>
              <a:rPr lang="en-US" dirty="0" smtClean="0"/>
              <a:t>Mitosis video from Amoeba Sisters (linked from my website)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13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52400"/>
            <a:ext cx="5124450" cy="6518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 bwMode="auto">
          <a:xfrm>
            <a:off x="5181600" y="0"/>
            <a:ext cx="2057400" cy="609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0" y="152400"/>
            <a:ext cx="502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00B050"/>
                </a:solidFill>
                <a:effectLst/>
              </a:rPr>
              <a:t>Outer most part of plant cell.</a:t>
            </a:r>
            <a:endParaRPr lang="en-US" sz="2400" dirty="0">
              <a:solidFill>
                <a:srgbClr val="00B050"/>
              </a:solidFill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24155" y="1295400"/>
            <a:ext cx="2511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CC00CC"/>
                </a:solidFill>
                <a:effectLst/>
              </a:rPr>
              <a:t>Road (smooth)</a:t>
            </a:r>
            <a:endParaRPr lang="en-US" sz="2400" dirty="0">
              <a:solidFill>
                <a:srgbClr val="CC00CC"/>
              </a:solidFill>
              <a:effectLst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96050" y="5273799"/>
            <a:ext cx="22392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00B050"/>
                </a:solidFill>
                <a:effectLst/>
              </a:rPr>
              <a:t>Protein factory</a:t>
            </a:r>
            <a:endParaRPr lang="en-US" sz="2400" dirty="0">
              <a:solidFill>
                <a:srgbClr val="00B050"/>
              </a:solidFill>
              <a:effectLst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76159" y="2452255"/>
            <a:ext cx="22392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CC00CC"/>
                </a:solidFill>
                <a:effectLst/>
              </a:rPr>
              <a:t>Controls cell</a:t>
            </a:r>
            <a:endParaRPr lang="en-US" sz="2400" dirty="0">
              <a:solidFill>
                <a:srgbClr val="CC00CC"/>
              </a:solidFill>
              <a:effectLst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39791" y="3215350"/>
            <a:ext cx="22392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00B050"/>
                </a:solidFill>
                <a:effectLst/>
              </a:rPr>
              <a:t>Copies ribosomes</a:t>
            </a:r>
            <a:endParaRPr lang="en-US" sz="2400" dirty="0">
              <a:solidFill>
                <a:srgbClr val="00B050"/>
              </a:solidFill>
              <a:effectLst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96050" y="4032492"/>
            <a:ext cx="255789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CC00CC"/>
                </a:solidFill>
                <a:effectLst/>
              </a:rPr>
              <a:t>Inner part of outer covering of plant cell.</a:t>
            </a:r>
            <a:endParaRPr lang="en-US" sz="2000" dirty="0">
              <a:solidFill>
                <a:srgbClr val="CC00CC"/>
              </a:solidFill>
              <a:effectLst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14825" y="6166727"/>
            <a:ext cx="22392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CC00CC"/>
                </a:solidFill>
                <a:effectLst/>
              </a:rPr>
              <a:t>Power factory</a:t>
            </a:r>
            <a:endParaRPr lang="en-US" sz="2400" dirty="0">
              <a:solidFill>
                <a:srgbClr val="CC00CC"/>
              </a:solidFill>
              <a:effectLst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1055" y="2913920"/>
            <a:ext cx="15343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CC00CC"/>
                </a:solidFill>
                <a:effectLst/>
              </a:rPr>
              <a:t>Storage</a:t>
            </a:r>
            <a:endParaRPr lang="en-US" sz="2400" dirty="0">
              <a:solidFill>
                <a:srgbClr val="CC00CC"/>
              </a:solidFill>
              <a:effectLst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1055" y="387973"/>
            <a:ext cx="15343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CC00CC"/>
                </a:solidFill>
                <a:effectLst/>
              </a:rPr>
              <a:t>Makes food from sunlight</a:t>
            </a:r>
            <a:endParaRPr lang="en-US" sz="2400" dirty="0">
              <a:solidFill>
                <a:srgbClr val="CC00CC"/>
              </a:solidFill>
              <a:effectLst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614" y="2105101"/>
            <a:ext cx="24721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00B050"/>
                </a:solidFill>
                <a:effectLst/>
              </a:rPr>
              <a:t>Gel surrounding all </a:t>
            </a:r>
            <a:endParaRPr lang="en-US" sz="2000" dirty="0">
              <a:solidFill>
                <a:srgbClr val="00B050"/>
              </a:solidFill>
              <a:effectLst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4564" y="5795861"/>
            <a:ext cx="24721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00B050"/>
                </a:solidFill>
                <a:effectLst/>
              </a:rPr>
              <a:t>Packaging plant</a:t>
            </a:r>
            <a:endParaRPr lang="en-US" sz="2000" dirty="0">
              <a:solidFill>
                <a:srgbClr val="00B050"/>
              </a:solidFill>
              <a:effectLst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51494" y="1741864"/>
            <a:ext cx="2511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00B050"/>
                </a:solidFill>
                <a:effectLst/>
              </a:rPr>
              <a:t>Road (rough)</a:t>
            </a:r>
            <a:endParaRPr lang="en-US" sz="2400" dirty="0">
              <a:solidFill>
                <a:srgbClr val="00B05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4445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52400"/>
            <a:ext cx="5333196" cy="658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 bwMode="auto">
          <a:xfrm>
            <a:off x="5334000" y="0"/>
            <a:ext cx="19812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95579" y="5334000"/>
            <a:ext cx="22392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00B050"/>
                </a:solidFill>
                <a:effectLst/>
              </a:rPr>
              <a:t>Protein factory</a:t>
            </a:r>
            <a:endParaRPr lang="en-US" sz="2400" dirty="0">
              <a:solidFill>
                <a:srgbClr val="00B050"/>
              </a:solidFill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5052" y="1143000"/>
            <a:ext cx="25578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CC00CC"/>
                </a:solidFill>
                <a:effectLst/>
              </a:rPr>
              <a:t>Outer covering of an animal cell.</a:t>
            </a:r>
            <a:endParaRPr lang="en-US" sz="2000" dirty="0">
              <a:solidFill>
                <a:srgbClr val="CC00CC"/>
              </a:solidFill>
              <a:effectLst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24155" y="1295400"/>
            <a:ext cx="2511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00B050"/>
                </a:solidFill>
                <a:effectLst/>
              </a:rPr>
              <a:t>Road (smooth)</a:t>
            </a:r>
            <a:endParaRPr lang="en-US" sz="2400" dirty="0">
              <a:solidFill>
                <a:srgbClr val="00B050"/>
              </a:solidFill>
              <a:effectLst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40676" y="1997269"/>
            <a:ext cx="2511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CC00CC"/>
                </a:solidFill>
                <a:effectLst/>
              </a:rPr>
              <a:t>Road (rough)</a:t>
            </a:r>
            <a:endParaRPr lang="en-US" sz="2400" dirty="0">
              <a:solidFill>
                <a:srgbClr val="CC00CC"/>
              </a:solidFill>
              <a:effectLst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99848" y="2965645"/>
            <a:ext cx="24721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00B050"/>
                </a:solidFill>
                <a:effectLst/>
              </a:rPr>
              <a:t>Gel surrounding all </a:t>
            </a:r>
            <a:endParaRPr lang="en-US" sz="2000" dirty="0">
              <a:solidFill>
                <a:srgbClr val="00B050"/>
              </a:solidFill>
              <a:effectLst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05400" y="376534"/>
            <a:ext cx="15343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CC00CC"/>
                </a:solidFill>
                <a:effectLst/>
              </a:rPr>
              <a:t>Storage</a:t>
            </a:r>
            <a:endParaRPr lang="en-US" sz="2400" dirty="0">
              <a:solidFill>
                <a:srgbClr val="CC00CC"/>
              </a:solidFill>
              <a:effectLst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45931" y="4161094"/>
            <a:ext cx="22392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00B050"/>
                </a:solidFill>
                <a:effectLst/>
              </a:rPr>
              <a:t>Controls cell</a:t>
            </a:r>
            <a:endParaRPr lang="en-US" sz="2400" dirty="0">
              <a:solidFill>
                <a:srgbClr val="00B050"/>
              </a:solidFill>
              <a:effectLst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24600" y="4503003"/>
            <a:ext cx="22392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9900CC"/>
                </a:solidFill>
                <a:effectLst/>
              </a:rPr>
              <a:t>Copies ribosomes</a:t>
            </a:r>
            <a:endParaRPr lang="en-US" sz="2400" dirty="0">
              <a:solidFill>
                <a:srgbClr val="9900CC"/>
              </a:solidFill>
              <a:effectLst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03705" y="6226552"/>
            <a:ext cx="24721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9900CC"/>
                </a:solidFill>
                <a:effectLst/>
              </a:rPr>
              <a:t>Packaging plant</a:t>
            </a:r>
            <a:endParaRPr lang="en-US" sz="2000" dirty="0">
              <a:solidFill>
                <a:srgbClr val="9900CC"/>
              </a:solidFill>
              <a:effectLst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5800" y="6226552"/>
            <a:ext cx="22392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00B050"/>
                </a:solidFill>
                <a:effectLst/>
              </a:rPr>
              <a:t>Power factory</a:t>
            </a:r>
            <a:endParaRPr lang="en-US" sz="2400" dirty="0">
              <a:solidFill>
                <a:srgbClr val="00B050"/>
              </a:solidFill>
              <a:effectLst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76219" y="190500"/>
            <a:ext cx="1811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00B050"/>
                </a:solidFill>
                <a:effectLst/>
              </a:rPr>
              <a:t>Clean up (</a:t>
            </a:r>
            <a:r>
              <a:rPr lang="en-US" sz="2400" dirty="0" err="1" smtClean="0">
                <a:solidFill>
                  <a:srgbClr val="00B050"/>
                </a:solidFill>
                <a:effectLst/>
              </a:rPr>
              <a:t>pac</a:t>
            </a:r>
            <a:r>
              <a:rPr lang="en-US" sz="2400" dirty="0" smtClean="0">
                <a:solidFill>
                  <a:srgbClr val="00B050"/>
                </a:solidFill>
                <a:effectLst/>
              </a:rPr>
              <a:t>-man)</a:t>
            </a:r>
            <a:endParaRPr lang="en-US" sz="2400" dirty="0">
              <a:solidFill>
                <a:srgbClr val="00B050"/>
              </a:solidFill>
              <a:effectLst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2061" y="4711683"/>
            <a:ext cx="22392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CC00CC"/>
                </a:solidFill>
                <a:effectLst/>
              </a:rPr>
              <a:t>Centrioles = help in cell division (reproduction)</a:t>
            </a:r>
            <a:endParaRPr lang="en-US" sz="2000" dirty="0">
              <a:solidFill>
                <a:srgbClr val="CC00CC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4562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hlinkClick r:id="rId2"/>
              </a:rPr>
              <a:t>Protists</a:t>
            </a:r>
            <a:r>
              <a:rPr lang="en-US" dirty="0" smtClean="0">
                <a:hlinkClick r:id="rId2"/>
              </a:rPr>
              <a:t>…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Euglena, Amoeba, </a:t>
            </a:r>
          </a:p>
          <a:p>
            <a:r>
              <a:rPr lang="en-US" dirty="0" smtClean="0"/>
              <a:t>Paramecium, and </a:t>
            </a:r>
            <a:r>
              <a:rPr lang="en-US" dirty="0" err="1" smtClean="0"/>
              <a:t>Volvox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Amoeba Sisters video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384189"/>
            <a:ext cx="1885950" cy="191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842037">
            <a:off x="935196" y="380110"/>
            <a:ext cx="2219325" cy="2533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738130"/>
            <a:ext cx="1790700" cy="163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762000"/>
            <a:ext cx="2788708" cy="177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06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Amoeba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371600"/>
            <a:ext cx="6585145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324600" y="1828800"/>
            <a:ext cx="2667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Pseudopod (fake foot)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5000" y="4419600"/>
            <a:ext cx="1692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Nucleus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1079212"/>
            <a:ext cx="266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Amoeba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1571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Euglena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885064"/>
            <a:ext cx="8036188" cy="2861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19800" y="1592676"/>
            <a:ext cx="2133600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92D050"/>
                </a:solidFill>
              </a:rPr>
              <a:t>Chloroplast</a:t>
            </a:r>
            <a:endParaRPr lang="en-US" sz="3200" dirty="0">
              <a:solidFill>
                <a:srgbClr val="92D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30372" y="3315749"/>
            <a:ext cx="266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Euglena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87971" y="1447800"/>
            <a:ext cx="1692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Nucleus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441931" y="2073512"/>
            <a:ext cx="1692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Flagella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582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6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Paramecium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76400"/>
            <a:ext cx="7162800" cy="4415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219200" y="1676400"/>
            <a:ext cx="266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Paramecium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86200" y="1043970"/>
            <a:ext cx="304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Macro (big) and micro (little) nucleus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71800" y="5799666"/>
            <a:ext cx="10963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Cilia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961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Volvox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876800" y="1676400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Daughter colony</a:t>
            </a:r>
            <a:endParaRPr lang="en-US" sz="3200" dirty="0">
              <a:solidFill>
                <a:srgbClr val="FF000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124074"/>
            <a:ext cx="4310063" cy="397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81000" y="3573608"/>
            <a:ext cx="191977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Adult Colony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31431" y="5515586"/>
            <a:ext cx="266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Volvox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961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115888"/>
            <a:ext cx="8785225" cy="493712"/>
          </a:xfrm>
        </p:spPr>
        <p:txBody>
          <a:bodyPr anchor="ctr">
            <a:normAutofit fontScale="90000"/>
          </a:bodyPr>
          <a:lstStyle/>
          <a:p>
            <a:r>
              <a:rPr lang="en-US" altLang="en-US" sz="4000" b="1">
                <a:solidFill>
                  <a:schemeClr val="accent2"/>
                </a:solidFill>
                <a:latin typeface="Tahoma" panose="020B0604030504040204" pitchFamily="34" charset="0"/>
              </a:rPr>
              <a:t>Compound Microscope</a:t>
            </a:r>
            <a:endParaRPr lang="en-US" altLang="en-US" sz="3600" b="1">
              <a:solidFill>
                <a:schemeClr val="accent2"/>
              </a:solidFill>
              <a:latin typeface="Tahoma" panose="020B0604030504040204" pitchFamily="34" charset="0"/>
            </a:endParaRPr>
          </a:p>
        </p:txBody>
      </p:sp>
      <p:pic>
        <p:nvPicPr>
          <p:cNvPr id="124932" name="Picture 4" descr="MICR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9600" y="914400"/>
            <a:ext cx="43942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4934" name="Text Box 6"/>
          <p:cNvSpPr txBox="1">
            <a:spLocks noChangeArrowheads="1"/>
          </p:cNvSpPr>
          <p:nvPr/>
        </p:nvSpPr>
        <p:spPr bwMode="auto">
          <a:xfrm>
            <a:off x="228600" y="925513"/>
            <a:ext cx="411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000" b="1" dirty="0" smtClean="0">
                <a:latin typeface="Tahoma" panose="020B0604030504040204" pitchFamily="34" charset="0"/>
              </a:rPr>
              <a:t>2. </a:t>
            </a:r>
            <a:r>
              <a:rPr lang="en-US" altLang="en-US" sz="2000" b="1" dirty="0">
                <a:latin typeface="Tahoma" panose="020B0604030504040204" pitchFamily="34" charset="0"/>
              </a:rPr>
              <a:t>Body Tube </a:t>
            </a:r>
            <a:r>
              <a:rPr lang="en-US" altLang="en-US" sz="2000" dirty="0">
                <a:latin typeface="Tahoma" panose="020B0604030504040204" pitchFamily="34" charset="0"/>
              </a:rPr>
              <a:t>– gives distance between eyepiece and objective.</a:t>
            </a:r>
            <a:endParaRPr lang="en-US" altLang="en-US" sz="2000" dirty="0"/>
          </a:p>
        </p:txBody>
      </p:sp>
      <p:sp>
        <p:nvSpPr>
          <p:cNvPr id="124935" name="Text Box 7"/>
          <p:cNvSpPr txBox="1">
            <a:spLocks noChangeArrowheads="1"/>
          </p:cNvSpPr>
          <p:nvPr/>
        </p:nvSpPr>
        <p:spPr bwMode="auto">
          <a:xfrm>
            <a:off x="4572000" y="620713"/>
            <a:ext cx="4724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000" b="1" dirty="0" smtClean="0">
                <a:latin typeface="Tahoma" panose="020B0604030504040204" pitchFamily="34" charset="0"/>
              </a:rPr>
              <a:t>1. </a:t>
            </a:r>
            <a:r>
              <a:rPr lang="en-US" altLang="en-US" sz="2000" b="1" dirty="0">
                <a:latin typeface="Tahoma" panose="020B0604030504040204" pitchFamily="34" charset="0"/>
              </a:rPr>
              <a:t>Eye Piece </a:t>
            </a:r>
            <a:r>
              <a:rPr lang="en-US" altLang="en-US" sz="2000" dirty="0">
                <a:latin typeface="Tahoma" panose="020B0604030504040204" pitchFamily="34" charset="0"/>
              </a:rPr>
              <a:t>–  lens closest to the eye.</a:t>
            </a:r>
            <a:endParaRPr lang="en-US" altLang="en-US" sz="2000" dirty="0"/>
          </a:p>
        </p:txBody>
      </p:sp>
      <p:sp>
        <p:nvSpPr>
          <p:cNvPr id="124936" name="Text Box 8"/>
          <p:cNvSpPr txBox="1">
            <a:spLocks noChangeArrowheads="1"/>
          </p:cNvSpPr>
          <p:nvPr/>
        </p:nvSpPr>
        <p:spPr bwMode="auto">
          <a:xfrm>
            <a:off x="4724400" y="2373313"/>
            <a:ext cx="4572000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000" b="1">
                <a:latin typeface="Tahoma" panose="020B0604030504040204" pitchFamily="34" charset="0"/>
              </a:rPr>
              <a:t>4. Arm </a:t>
            </a:r>
            <a:r>
              <a:rPr lang="en-US" altLang="en-US" sz="2000">
                <a:latin typeface="Tahoma" panose="020B0604030504040204" pitchFamily="34" charset="0"/>
              </a:rPr>
              <a:t>– holds the tube and lenses.</a:t>
            </a:r>
            <a:endParaRPr lang="en-US" altLang="en-US" sz="2000"/>
          </a:p>
        </p:txBody>
      </p:sp>
      <p:sp>
        <p:nvSpPr>
          <p:cNvPr id="124937" name="Text Box 9"/>
          <p:cNvSpPr txBox="1">
            <a:spLocks noChangeArrowheads="1"/>
          </p:cNvSpPr>
          <p:nvPr/>
        </p:nvSpPr>
        <p:spPr bwMode="auto">
          <a:xfrm>
            <a:off x="152400" y="1828800"/>
            <a:ext cx="3352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000" b="1">
                <a:latin typeface="Tahoma" panose="020B0604030504040204" pitchFamily="34" charset="0"/>
              </a:rPr>
              <a:t>3. Nose Piece </a:t>
            </a:r>
            <a:r>
              <a:rPr lang="en-US" altLang="en-US" sz="2000">
                <a:latin typeface="Tahoma" panose="020B0604030504040204" pitchFamily="34" charset="0"/>
              </a:rPr>
              <a:t>– holds   the objectives.</a:t>
            </a:r>
            <a:endParaRPr lang="en-US" altLang="en-US" sz="2000"/>
          </a:p>
        </p:txBody>
      </p:sp>
      <p:sp>
        <p:nvSpPr>
          <p:cNvPr id="124938" name="Text Box 10"/>
          <p:cNvSpPr txBox="1">
            <a:spLocks noChangeArrowheads="1"/>
          </p:cNvSpPr>
          <p:nvPr/>
        </p:nvSpPr>
        <p:spPr bwMode="auto">
          <a:xfrm>
            <a:off x="5105400" y="3287713"/>
            <a:ext cx="4191000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000" b="1">
                <a:latin typeface="Tahoma" panose="020B0604030504040204" pitchFamily="34" charset="0"/>
              </a:rPr>
              <a:t>6. Stage </a:t>
            </a:r>
            <a:r>
              <a:rPr lang="en-US" altLang="en-US" sz="2000">
                <a:latin typeface="Tahoma" panose="020B0604030504040204" pitchFamily="34" charset="0"/>
              </a:rPr>
              <a:t>– platform for the slides.</a:t>
            </a:r>
            <a:endParaRPr lang="en-US" altLang="en-US" sz="2000"/>
          </a:p>
        </p:txBody>
      </p:sp>
      <p:sp>
        <p:nvSpPr>
          <p:cNvPr id="124939" name="Text Box 11"/>
          <p:cNvSpPr txBox="1">
            <a:spLocks noChangeArrowheads="1"/>
          </p:cNvSpPr>
          <p:nvPr/>
        </p:nvSpPr>
        <p:spPr bwMode="auto">
          <a:xfrm>
            <a:off x="63500" y="2678113"/>
            <a:ext cx="3352800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000" b="1">
                <a:latin typeface="Tahoma" panose="020B0604030504040204" pitchFamily="34" charset="0"/>
              </a:rPr>
              <a:t>5. Objectives </a:t>
            </a:r>
            <a:r>
              <a:rPr lang="en-US" altLang="en-US" sz="2000">
                <a:latin typeface="Tahoma" panose="020B0604030504040204" pitchFamily="34" charset="0"/>
              </a:rPr>
              <a:t>– </a:t>
            </a:r>
          </a:p>
          <a:p>
            <a:r>
              <a:rPr lang="en-US" altLang="en-US" sz="2000">
                <a:latin typeface="Tahoma" panose="020B0604030504040204" pitchFamily="34" charset="0"/>
              </a:rPr>
              <a:t>lens closest to the slide.</a:t>
            </a:r>
            <a:endParaRPr lang="en-US" altLang="en-US" sz="2000"/>
          </a:p>
        </p:txBody>
      </p:sp>
      <p:sp>
        <p:nvSpPr>
          <p:cNvPr id="124940" name="Text Box 12"/>
          <p:cNvSpPr txBox="1">
            <a:spLocks noChangeArrowheads="1"/>
          </p:cNvSpPr>
          <p:nvPr/>
        </p:nvSpPr>
        <p:spPr bwMode="auto">
          <a:xfrm>
            <a:off x="0" y="3440113"/>
            <a:ext cx="3352800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000" b="1">
                <a:latin typeface="Tahoma" panose="020B0604030504040204" pitchFamily="34" charset="0"/>
              </a:rPr>
              <a:t>7. Stage clips </a:t>
            </a:r>
            <a:r>
              <a:rPr lang="en-US" altLang="en-US" sz="2000">
                <a:latin typeface="Tahoma" panose="020B0604030504040204" pitchFamily="34" charset="0"/>
              </a:rPr>
              <a:t>– </a:t>
            </a:r>
          </a:p>
          <a:p>
            <a:r>
              <a:rPr lang="en-US" altLang="en-US" sz="2000">
                <a:latin typeface="Tahoma" panose="020B0604030504040204" pitchFamily="34" charset="0"/>
              </a:rPr>
              <a:t>Holds the slide in place.</a:t>
            </a:r>
            <a:endParaRPr lang="en-US" altLang="en-US" sz="2000"/>
          </a:p>
        </p:txBody>
      </p:sp>
      <p:sp>
        <p:nvSpPr>
          <p:cNvPr id="124941" name="Text Box 13"/>
          <p:cNvSpPr txBox="1">
            <a:spLocks noChangeArrowheads="1"/>
          </p:cNvSpPr>
          <p:nvPr/>
        </p:nvSpPr>
        <p:spPr bwMode="auto">
          <a:xfrm>
            <a:off x="0" y="4125913"/>
            <a:ext cx="4038600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000" b="1">
                <a:latin typeface="Tahoma" panose="020B0604030504040204" pitchFamily="34" charset="0"/>
              </a:rPr>
              <a:t>9. Diaphragm </a:t>
            </a:r>
            <a:r>
              <a:rPr lang="en-US" altLang="en-US" sz="2000">
                <a:latin typeface="Tahoma" panose="020B0604030504040204" pitchFamily="34" charset="0"/>
              </a:rPr>
              <a:t>– </a:t>
            </a:r>
          </a:p>
          <a:p>
            <a:r>
              <a:rPr lang="en-US" altLang="en-US" sz="2000">
                <a:latin typeface="Tahoma" panose="020B0604030504040204" pitchFamily="34" charset="0"/>
              </a:rPr>
              <a:t>     Controls the amount of light.</a:t>
            </a:r>
            <a:endParaRPr lang="en-US" altLang="en-US" sz="2000"/>
          </a:p>
        </p:txBody>
      </p:sp>
      <p:sp>
        <p:nvSpPr>
          <p:cNvPr id="124942" name="Text Box 14"/>
          <p:cNvSpPr txBox="1">
            <a:spLocks noChangeArrowheads="1"/>
          </p:cNvSpPr>
          <p:nvPr/>
        </p:nvSpPr>
        <p:spPr bwMode="auto">
          <a:xfrm>
            <a:off x="152400" y="4724400"/>
            <a:ext cx="3200400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000" b="1">
                <a:latin typeface="Tahoma" panose="020B0604030504040204" pitchFamily="34" charset="0"/>
              </a:rPr>
              <a:t>11. Light </a:t>
            </a:r>
            <a:r>
              <a:rPr lang="en-US" altLang="en-US" sz="2000">
                <a:latin typeface="Tahoma" panose="020B0604030504040204" pitchFamily="34" charset="0"/>
              </a:rPr>
              <a:t>– </a:t>
            </a:r>
          </a:p>
          <a:p>
            <a:r>
              <a:rPr lang="en-US" altLang="en-US" sz="2000">
                <a:latin typeface="Tahoma" panose="020B0604030504040204" pitchFamily="34" charset="0"/>
              </a:rPr>
              <a:t>Shines light through the slide, lens, tube.</a:t>
            </a:r>
            <a:endParaRPr lang="en-US" altLang="en-US" sz="2000"/>
          </a:p>
        </p:txBody>
      </p:sp>
      <p:sp>
        <p:nvSpPr>
          <p:cNvPr id="124943" name="Text Box 15"/>
          <p:cNvSpPr txBox="1">
            <a:spLocks noChangeArrowheads="1"/>
          </p:cNvSpPr>
          <p:nvPr/>
        </p:nvSpPr>
        <p:spPr bwMode="auto">
          <a:xfrm>
            <a:off x="5270500" y="3937000"/>
            <a:ext cx="4572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000" b="1">
                <a:latin typeface="Tahoma" panose="020B0604030504040204" pitchFamily="34" charset="0"/>
              </a:rPr>
              <a:t>8. Course Adjustment knob </a:t>
            </a:r>
            <a:r>
              <a:rPr lang="en-US" altLang="en-US" sz="2000">
                <a:latin typeface="Tahoma" panose="020B0604030504040204" pitchFamily="34" charset="0"/>
              </a:rPr>
              <a:t>– </a:t>
            </a:r>
          </a:p>
          <a:p>
            <a:r>
              <a:rPr lang="en-US" altLang="en-US" sz="2000">
                <a:latin typeface="Tahoma" panose="020B0604030504040204" pitchFamily="34" charset="0"/>
              </a:rPr>
              <a:t>Moves stage up/down (to focus).</a:t>
            </a:r>
            <a:endParaRPr lang="en-US" altLang="en-US" sz="2000"/>
          </a:p>
        </p:txBody>
      </p:sp>
      <p:sp>
        <p:nvSpPr>
          <p:cNvPr id="124944" name="Text Box 16"/>
          <p:cNvSpPr txBox="1">
            <a:spLocks noChangeArrowheads="1"/>
          </p:cNvSpPr>
          <p:nvPr/>
        </p:nvSpPr>
        <p:spPr bwMode="auto">
          <a:xfrm>
            <a:off x="5257800" y="4648200"/>
            <a:ext cx="4038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000" b="1">
                <a:latin typeface="Tahoma" panose="020B0604030504040204" pitchFamily="34" charset="0"/>
              </a:rPr>
              <a:t>10. Fine Adjustment knob </a:t>
            </a:r>
            <a:r>
              <a:rPr lang="en-US" altLang="en-US" sz="2000">
                <a:latin typeface="Tahoma" panose="020B0604030504040204" pitchFamily="34" charset="0"/>
              </a:rPr>
              <a:t>– </a:t>
            </a:r>
          </a:p>
          <a:p>
            <a:r>
              <a:rPr lang="en-US" altLang="en-US" sz="2000">
                <a:latin typeface="Tahoma" panose="020B0604030504040204" pitchFamily="34" charset="0"/>
              </a:rPr>
              <a:t>      Moves stage up/down </a:t>
            </a:r>
            <a:r>
              <a:rPr lang="en-US" altLang="en-US" sz="2000" i="1">
                <a:latin typeface="Tahoma" panose="020B0604030504040204" pitchFamily="34" charset="0"/>
              </a:rPr>
              <a:t>slightly</a:t>
            </a:r>
            <a:endParaRPr lang="en-US" altLang="en-US" sz="2000"/>
          </a:p>
        </p:txBody>
      </p:sp>
      <p:sp>
        <p:nvSpPr>
          <p:cNvPr id="124945" name="Text Box 17"/>
          <p:cNvSpPr txBox="1">
            <a:spLocks noChangeArrowheads="1"/>
          </p:cNvSpPr>
          <p:nvPr/>
        </p:nvSpPr>
        <p:spPr bwMode="auto">
          <a:xfrm>
            <a:off x="5257800" y="5334000"/>
            <a:ext cx="4038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000" b="1">
                <a:latin typeface="Tahoma" panose="020B0604030504040204" pitchFamily="34" charset="0"/>
              </a:rPr>
              <a:t>              12. Base </a:t>
            </a:r>
            <a:r>
              <a:rPr lang="en-US" altLang="en-US" sz="2000">
                <a:latin typeface="Tahoma" panose="020B0604030504040204" pitchFamily="34" charset="0"/>
              </a:rPr>
              <a:t>– </a:t>
            </a:r>
          </a:p>
          <a:p>
            <a:r>
              <a:rPr lang="en-US" altLang="en-US" sz="2000">
                <a:latin typeface="Tahoma" panose="020B0604030504040204" pitchFamily="34" charset="0"/>
              </a:rPr>
              <a:t>Holds up the entire microscope.</a:t>
            </a: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94458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4" grpId="0"/>
      <p:bldP spid="124935" grpId="0"/>
      <p:bldP spid="124936" grpId="0"/>
      <p:bldP spid="124937" grpId="0"/>
      <p:bldP spid="124938" grpId="0"/>
      <p:bldP spid="124939" grpId="0"/>
      <p:bldP spid="124940" grpId="0"/>
      <p:bldP spid="124941" grpId="0"/>
      <p:bldP spid="124942" grpId="0"/>
      <p:bldP spid="124943" grpId="0"/>
      <p:bldP spid="124944" grpId="0"/>
      <p:bldP spid="12494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13275</TotalTime>
  <Words>436</Words>
  <Application>Microsoft Office PowerPoint</Application>
  <PresentationFormat>On-screen Show (4:3)</PresentationFormat>
  <Paragraphs>86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Tahoma</vt:lpstr>
      <vt:lpstr>Wingdings</vt:lpstr>
      <vt:lpstr>Office Theme</vt:lpstr>
      <vt:lpstr>PowerPoint Presentation</vt:lpstr>
      <vt:lpstr>PowerPoint Presentation</vt:lpstr>
      <vt:lpstr>PowerPoint Presentation</vt:lpstr>
      <vt:lpstr>Protists…</vt:lpstr>
      <vt:lpstr>Amoeba</vt:lpstr>
      <vt:lpstr>Euglena</vt:lpstr>
      <vt:lpstr>Paramecium</vt:lpstr>
      <vt:lpstr>Volvox</vt:lpstr>
      <vt:lpstr>Compound Microscope</vt:lpstr>
      <vt:lpstr>Wednesday’s checklist</vt:lpstr>
      <vt:lpstr>Thursday’s checklist:</vt:lpstr>
    </vt:vector>
  </TitlesOfParts>
  <Company>Durham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Protists…</dc:title>
  <dc:creator>Audrey Garris</dc:creator>
  <cp:lastModifiedBy>Audrey Garris</cp:lastModifiedBy>
  <cp:revision>52</cp:revision>
  <cp:lastPrinted>2017-05-25T16:27:34Z</cp:lastPrinted>
  <dcterms:created xsi:type="dcterms:W3CDTF">2012-11-26T03:31:51Z</dcterms:created>
  <dcterms:modified xsi:type="dcterms:W3CDTF">2019-03-07T21:01:12Z</dcterms:modified>
</cp:coreProperties>
</file>