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11" r:id="rId3"/>
    <p:sldId id="312" r:id="rId4"/>
    <p:sldId id="256" r:id="rId5"/>
    <p:sldId id="306" r:id="rId6"/>
    <p:sldId id="307" r:id="rId7"/>
    <p:sldId id="308" r:id="rId8"/>
    <p:sldId id="309" r:id="rId9"/>
    <p:sldId id="314" r:id="rId10"/>
    <p:sldId id="31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>
      <p:cViewPr varScale="1">
        <p:scale>
          <a:sx n="69" d="100"/>
          <a:sy n="69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6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8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3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2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3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6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K7Ckmxxqds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youtu.be/0-6dzU4gOJ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399473"/>
            <a:ext cx="82296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u="sng" dirty="0" smtClean="0">
                <a:solidFill>
                  <a:srgbClr val="3333FF"/>
                </a:solidFill>
              </a:rPr>
              <a:t>You need: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ffectLst/>
              </a:rPr>
              <a:t>Clean paper (2) / Pencil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err="1" smtClean="0">
                <a:effectLst/>
              </a:rPr>
              <a:t>Protist</a:t>
            </a:r>
            <a:r>
              <a:rPr lang="en-US" altLang="en-US" dirty="0" smtClean="0">
                <a:effectLst/>
              </a:rPr>
              <a:t> Grid/chart (done in class Mon.)</a:t>
            </a:r>
          </a:p>
          <a:p>
            <a:pPr eaLnBrk="1" hangingPunct="1">
              <a:spcBef>
                <a:spcPct val="0"/>
              </a:spcBef>
              <a:buClr>
                <a:srgbClr val="00B050"/>
              </a:buClr>
              <a:buNone/>
              <a:defRPr/>
            </a:pPr>
            <a:endParaRPr lang="en-US" altLang="en-US" sz="2000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B050"/>
              </a:buClr>
              <a:buNone/>
              <a:defRPr/>
            </a:pPr>
            <a:endParaRPr lang="en-US" altLang="en-US" sz="2000" u="sng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u="sng" dirty="0" smtClean="0">
                <a:solidFill>
                  <a:srgbClr val="FF0000"/>
                </a:solidFill>
              </a:rPr>
              <a:t>Warm Up: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Mental Math – be ready.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i="1" dirty="0" smtClean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i="1" dirty="0" smtClean="0">
                <a:solidFill>
                  <a:srgbClr val="7030A0"/>
                </a:solidFill>
              </a:rPr>
              <a:t>I </a:t>
            </a:r>
            <a:r>
              <a:rPr lang="en-US" altLang="en-US" i="1" dirty="0" smtClean="0">
                <a:solidFill>
                  <a:srgbClr val="7030A0"/>
                </a:solidFill>
              </a:rPr>
              <a:t>CAN: identify </a:t>
            </a:r>
            <a:r>
              <a:rPr lang="en-US" altLang="en-US" i="1" dirty="0" smtClean="0">
                <a:solidFill>
                  <a:srgbClr val="7030A0"/>
                </a:solidFill>
              </a:rPr>
              <a:t>the parts of the microscope.</a:t>
            </a:r>
            <a:endParaRPr lang="en-US" altLang="en-US" i="1" dirty="0" smtClean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i="1" dirty="0">
              <a:solidFill>
                <a:srgbClr val="7030A0"/>
              </a:solidFill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334000" y="114300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</a:rPr>
              <a:t>Mar</a:t>
            </a:r>
            <a:r>
              <a:rPr lang="en-US" altLang="en-US" b="1" dirty="0" smtClean="0">
                <a:solidFill>
                  <a:srgbClr val="7030A0"/>
                </a:solidFill>
              </a:rPr>
              <a:t>.6, 2019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95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-13855"/>
            <a:ext cx="8229600" cy="1143000"/>
          </a:xfrm>
        </p:spPr>
        <p:txBody>
          <a:bodyPr/>
          <a:lstStyle/>
          <a:p>
            <a:r>
              <a:rPr lang="en-US" dirty="0" smtClean="0"/>
              <a:t>Today’s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914400"/>
            <a:ext cx="8395855" cy="4602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Although listed on the daily website post, I thought I’d list here, too.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Quizziz.com </a:t>
            </a:r>
            <a:r>
              <a:rPr lang="en-US" dirty="0" err="1" smtClean="0">
                <a:solidFill>
                  <a:srgbClr val="FF0000"/>
                </a:solidFill>
              </a:rPr>
              <a:t>protist</a:t>
            </a:r>
            <a:r>
              <a:rPr lang="en-US" dirty="0" smtClean="0">
                <a:solidFill>
                  <a:srgbClr val="FF0000"/>
                </a:solidFill>
              </a:rPr>
              <a:t> quiz </a:t>
            </a:r>
            <a:r>
              <a:rPr lang="en-US" dirty="0" smtClean="0"/>
              <a:t>– code 809652. 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BrainPop</a:t>
            </a:r>
            <a:r>
              <a:rPr lang="en-US" dirty="0" smtClean="0"/>
              <a:t> – microscope video and </a:t>
            </a:r>
            <a:r>
              <a:rPr lang="en-US" dirty="0" smtClean="0">
                <a:solidFill>
                  <a:srgbClr val="FF0000"/>
                </a:solidFill>
              </a:rPr>
              <a:t>quiz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BrainPop</a:t>
            </a:r>
            <a:r>
              <a:rPr lang="en-US" dirty="0" smtClean="0"/>
              <a:t> – virtual microscope lab.</a:t>
            </a:r>
          </a:p>
          <a:p>
            <a:pPr marL="514350" indent="-514350">
              <a:buAutoNum type="arabicPeriod"/>
            </a:pPr>
            <a:r>
              <a:rPr lang="en-US" dirty="0" smtClean="0"/>
              <a:t>Virtual Microscope Lab (UD) – Be sure to record observations about the “e” and the onion cells.</a:t>
            </a:r>
          </a:p>
          <a:p>
            <a:pPr marL="514350" indent="-514350">
              <a:buAutoNum type="arabicPeriod"/>
            </a:pPr>
            <a:r>
              <a:rPr lang="en-US" i="1" u="sng" dirty="0" smtClean="0"/>
              <a:t>Intro to Microscope Lab</a:t>
            </a:r>
            <a:r>
              <a:rPr lang="en-US" dirty="0" smtClean="0"/>
              <a:t>: </a:t>
            </a:r>
            <a:r>
              <a:rPr lang="en-US" dirty="0" err="1" smtClean="0"/>
              <a:t>protist</a:t>
            </a:r>
            <a:r>
              <a:rPr lang="en-US" dirty="0" smtClean="0"/>
              <a:t>, letter “e”, pre-made slide…</a:t>
            </a:r>
            <a:r>
              <a:rPr lang="en-US" dirty="0" smtClean="0">
                <a:solidFill>
                  <a:srgbClr val="FF0000"/>
                </a:solidFill>
              </a:rPr>
              <a:t>RECORD OBSERVATIONS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ANSWER QUESTIONS</a:t>
            </a:r>
            <a:r>
              <a:rPr lang="en-US" dirty="0" smtClean="0"/>
              <a:t>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124450" cy="651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181600" y="0"/>
            <a:ext cx="2057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52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Outer most part of plant cell.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4155" y="1295400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Road (smooth)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6050" y="5273799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Protein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6159" y="2452255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Controls cell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9791" y="3215350"/>
            <a:ext cx="2239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Copies ribosomes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6050" y="4032492"/>
            <a:ext cx="2557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Inner part of outer covering of plant cell.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4825" y="6166727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Power factory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055" y="2913920"/>
            <a:ext cx="153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Storage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055" y="387973"/>
            <a:ext cx="1534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Makes food from sunlight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14" y="2105101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Gel surrounding all 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64" y="5795861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Packaging plant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1494" y="1741864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Road (rough)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44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5333196" cy="65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334000" y="0"/>
            <a:ext cx="1981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5579" y="5334000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Protein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052" y="1143000"/>
            <a:ext cx="2557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Outer covering of an animal cell.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4155" y="1295400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Road (smooth)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0676" y="1997269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Road (rough)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99848" y="2965645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Gel surrounding all 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376534"/>
            <a:ext cx="153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Storage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5931" y="4161094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Controls cell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4503003"/>
            <a:ext cx="2239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9900CC"/>
                </a:solidFill>
                <a:effectLst/>
              </a:rPr>
              <a:t>Copies ribosomes</a:t>
            </a:r>
            <a:endParaRPr lang="en-US" sz="2400" dirty="0">
              <a:solidFill>
                <a:srgbClr val="9900CC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3705" y="6226552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9900CC"/>
                </a:solidFill>
                <a:effectLst/>
              </a:rPr>
              <a:t>Packaging plant</a:t>
            </a:r>
            <a:endParaRPr lang="en-US" sz="2000" dirty="0">
              <a:solidFill>
                <a:srgbClr val="9900CC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6226552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Power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6219" y="190500"/>
            <a:ext cx="181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Clean up (</a:t>
            </a:r>
            <a:r>
              <a:rPr lang="en-US" sz="2400" dirty="0" err="1" smtClean="0">
                <a:solidFill>
                  <a:srgbClr val="00B050"/>
                </a:solidFill>
                <a:effectLst/>
              </a:rPr>
              <a:t>pac</a:t>
            </a:r>
            <a:r>
              <a:rPr lang="en-US" sz="2400" dirty="0" smtClean="0">
                <a:solidFill>
                  <a:srgbClr val="00B050"/>
                </a:solidFill>
                <a:effectLst/>
              </a:rPr>
              <a:t>-man)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2061" y="4711683"/>
            <a:ext cx="2239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Centrioles = help in cell division (reproduction)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56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Protists</a:t>
            </a:r>
            <a:r>
              <a:rPr lang="en-US" dirty="0" smtClean="0">
                <a:hlinkClick r:id="rId2"/>
              </a:rPr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Euglena, Amoeba, </a:t>
            </a:r>
          </a:p>
          <a:p>
            <a:r>
              <a:rPr lang="en-US" dirty="0" smtClean="0"/>
              <a:t>Paramecium, and </a:t>
            </a:r>
            <a:r>
              <a:rPr lang="en-US" dirty="0" err="1" smtClean="0"/>
              <a:t>Volvox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Amoeba Sisters video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84189"/>
            <a:ext cx="188595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2037">
            <a:off x="935196" y="380110"/>
            <a:ext cx="22193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8130"/>
            <a:ext cx="17907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0"/>
            <a:ext cx="278870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658514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18288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Pseudopod (fake foot)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419600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07921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Amoeba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7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Euglena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85064"/>
            <a:ext cx="8036188" cy="286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1592676"/>
            <a:ext cx="21336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</a:rPr>
              <a:t>Chloroplast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372" y="3315749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Euglena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7971" y="1447800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41931" y="2073512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Flagella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8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Paramecium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162800" cy="441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9200" y="1676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Paramecium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104397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Macro (big) and micro (little) 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799666"/>
            <a:ext cx="109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Cilia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Volvox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676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Daughter colony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24074"/>
            <a:ext cx="4310063" cy="39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3573608"/>
            <a:ext cx="1919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Adult Colony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1431" y="5515586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Volvox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6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5888"/>
            <a:ext cx="8785225" cy="493712"/>
          </a:xfrm>
        </p:spPr>
        <p:txBody>
          <a:bodyPr anchor="ctr">
            <a:normAutofit fontScale="90000"/>
          </a:bodyPr>
          <a:lstStyle/>
          <a:p>
            <a:r>
              <a:rPr lang="en-US" altLang="en-US" sz="4000" b="1">
                <a:solidFill>
                  <a:schemeClr val="accent2"/>
                </a:solidFill>
                <a:latin typeface="Tahoma" panose="020B0604030504040204" pitchFamily="34" charset="0"/>
              </a:rPr>
              <a:t>Compound Microscope</a:t>
            </a:r>
            <a:endParaRPr lang="en-US" altLang="en-US" sz="36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pic>
        <p:nvPicPr>
          <p:cNvPr id="124932" name="Picture 4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914400"/>
            <a:ext cx="4394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228600" y="9255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 dirty="0" smtClean="0">
                <a:latin typeface="Tahoma" panose="020B0604030504040204" pitchFamily="34" charset="0"/>
              </a:rPr>
              <a:t>2. </a:t>
            </a:r>
            <a:r>
              <a:rPr lang="en-US" altLang="en-US" sz="2000" b="1" dirty="0">
                <a:latin typeface="Tahoma" panose="020B0604030504040204" pitchFamily="34" charset="0"/>
              </a:rPr>
              <a:t>Body Tube </a:t>
            </a:r>
            <a:r>
              <a:rPr lang="en-US" altLang="en-US" sz="2000" dirty="0">
                <a:latin typeface="Tahoma" panose="020B0604030504040204" pitchFamily="34" charset="0"/>
              </a:rPr>
              <a:t>– gives distance between eyepiece and objective.</a:t>
            </a:r>
            <a:endParaRPr lang="en-US" altLang="en-US" sz="2000" dirty="0"/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4572000" y="620713"/>
            <a:ext cx="472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 dirty="0" smtClean="0">
                <a:latin typeface="Tahoma" panose="020B0604030504040204" pitchFamily="34" charset="0"/>
              </a:rPr>
              <a:t>1. </a:t>
            </a:r>
            <a:r>
              <a:rPr lang="en-US" altLang="en-US" sz="2000" b="1" dirty="0">
                <a:latin typeface="Tahoma" panose="020B0604030504040204" pitchFamily="34" charset="0"/>
              </a:rPr>
              <a:t>Eye Piece </a:t>
            </a:r>
            <a:r>
              <a:rPr lang="en-US" altLang="en-US" sz="2000" dirty="0">
                <a:latin typeface="Tahoma" panose="020B0604030504040204" pitchFamily="34" charset="0"/>
              </a:rPr>
              <a:t>–  lens closest to the eye.</a:t>
            </a:r>
            <a:endParaRPr lang="en-US" altLang="en-US" sz="2000" dirty="0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724400" y="2373313"/>
            <a:ext cx="4572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4. Arm </a:t>
            </a:r>
            <a:r>
              <a:rPr lang="en-US" altLang="en-US" sz="2000">
                <a:latin typeface="Tahoma" panose="020B0604030504040204" pitchFamily="34" charset="0"/>
              </a:rPr>
              <a:t>– holds the tube and lenses.</a:t>
            </a:r>
            <a:endParaRPr lang="en-US" altLang="en-US" sz="2000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52400" y="18288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3. Nose Piece </a:t>
            </a:r>
            <a:r>
              <a:rPr lang="en-US" altLang="en-US" sz="2000">
                <a:latin typeface="Tahoma" panose="020B0604030504040204" pitchFamily="34" charset="0"/>
              </a:rPr>
              <a:t>– holds   the objectives.</a:t>
            </a:r>
            <a:endParaRPr lang="en-US" altLang="en-US" sz="2000"/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105400" y="3287713"/>
            <a:ext cx="4191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6. Stage </a:t>
            </a:r>
            <a:r>
              <a:rPr lang="en-US" altLang="en-US" sz="2000">
                <a:latin typeface="Tahoma" panose="020B0604030504040204" pitchFamily="34" charset="0"/>
              </a:rPr>
              <a:t>– platform for the slides.</a:t>
            </a:r>
            <a:endParaRPr lang="en-US" altLang="en-US" sz="2000"/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3500" y="2678113"/>
            <a:ext cx="3352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5. Objectives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lens closest to the slide.</a:t>
            </a:r>
            <a:endParaRPr lang="en-US" altLang="en-US" sz="2000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0" y="3440113"/>
            <a:ext cx="3352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7. Stage clips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Holds the slide in place.</a:t>
            </a:r>
            <a:endParaRPr lang="en-US" altLang="en-US" sz="2000"/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0" y="4125913"/>
            <a:ext cx="40386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9. Diaphragm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     Controls the amount of light.</a:t>
            </a:r>
            <a:endParaRPr lang="en-US" altLang="en-US" sz="2000"/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152400" y="4724400"/>
            <a:ext cx="32004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11. Light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Shines light through the slide, lens, tube.</a:t>
            </a:r>
            <a:endParaRPr lang="en-US" altLang="en-US" sz="2000"/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5270500" y="3937000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8. Course Adjustment knob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Moves stage up/down (to focus).</a:t>
            </a:r>
            <a:endParaRPr lang="en-US" altLang="en-US" sz="2000"/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5257800" y="4648200"/>
            <a:ext cx="403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10. Fine Adjustment knob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      Moves stage up/down </a:t>
            </a:r>
            <a:r>
              <a:rPr lang="en-US" altLang="en-US" sz="2000" i="1">
                <a:latin typeface="Tahoma" panose="020B0604030504040204" pitchFamily="34" charset="0"/>
              </a:rPr>
              <a:t>slightly</a:t>
            </a:r>
            <a:endParaRPr lang="en-US" altLang="en-US" sz="2000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257800" y="5334000"/>
            <a:ext cx="403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              12. Base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Holds up the entire microscope.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9445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  <p:bldP spid="124935" grpId="0"/>
      <p:bldP spid="124936" grpId="0"/>
      <p:bldP spid="124937" grpId="0"/>
      <p:bldP spid="124938" grpId="0"/>
      <p:bldP spid="124939" grpId="0"/>
      <p:bldP spid="124940" grpId="0"/>
      <p:bldP spid="124941" grpId="0"/>
      <p:bldP spid="124942" grpId="0"/>
      <p:bldP spid="124943" grpId="0"/>
      <p:bldP spid="124944" grpId="0"/>
      <p:bldP spid="1249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13211</TotalTime>
  <Words>382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Protists…</vt:lpstr>
      <vt:lpstr>Amoeba</vt:lpstr>
      <vt:lpstr>Euglena</vt:lpstr>
      <vt:lpstr>Paramecium</vt:lpstr>
      <vt:lpstr>Volvox</vt:lpstr>
      <vt:lpstr>Compound Microscope</vt:lpstr>
      <vt:lpstr>Today’s checklist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Protists…</dc:title>
  <dc:creator>Audrey Garris</dc:creator>
  <cp:lastModifiedBy>Audrey Garris</cp:lastModifiedBy>
  <cp:revision>49</cp:revision>
  <cp:lastPrinted>2017-05-25T16:27:34Z</cp:lastPrinted>
  <dcterms:created xsi:type="dcterms:W3CDTF">2012-11-26T03:31:51Z</dcterms:created>
  <dcterms:modified xsi:type="dcterms:W3CDTF">2019-03-07T19:57:39Z</dcterms:modified>
</cp:coreProperties>
</file>