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11" r:id="rId34"/>
    <p:sldId id="312" r:id="rId35"/>
    <p:sldId id="256" r:id="rId36"/>
    <p:sldId id="306" r:id="rId37"/>
    <p:sldId id="307" r:id="rId38"/>
    <p:sldId id="308" r:id="rId39"/>
    <p:sldId id="309" r:id="rId40"/>
    <p:sldId id="313" r:id="rId41"/>
    <p:sldId id="257" r:id="rId42"/>
    <p:sldId id="258" r:id="rId43"/>
    <p:sldId id="259" r:id="rId44"/>
    <p:sldId id="264" r:id="rId45"/>
    <p:sldId id="266" r:id="rId46"/>
    <p:sldId id="260" r:id="rId47"/>
    <p:sldId id="262" r:id="rId48"/>
    <p:sldId id="265" r:id="rId49"/>
    <p:sldId id="261" r:id="rId50"/>
    <p:sldId id="267" r:id="rId51"/>
    <p:sldId id="268" r:id="rId52"/>
    <p:sldId id="269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4346-C4E1-4FB5-8086-EE239ECBAE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C975-A9E4-4589-8825-D03DFAA31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7Ckmxxqds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youtu.be/0-6dzU4gOJ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06_p2RgH8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4aZE5FQ28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pvSAJhlkw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8O4OolGcP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8xs8F9gln0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399473"/>
            <a:ext cx="82296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3333FF"/>
                </a:solidFill>
              </a:rPr>
              <a:t>You need: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effectLst/>
              </a:rPr>
              <a:t>Clean paper (2) / Pencil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err="1" smtClean="0">
                <a:effectLst/>
              </a:rPr>
              <a:t>Protist</a:t>
            </a:r>
            <a:r>
              <a:rPr lang="en-US" altLang="en-US" dirty="0" smtClean="0">
                <a:effectLst/>
              </a:rPr>
              <a:t> Grid/chart (done in class Mon.)</a:t>
            </a: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None/>
              <a:defRPr/>
            </a:pPr>
            <a:endParaRPr lang="en-US" altLang="en-US" sz="2000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None/>
              <a:defRPr/>
            </a:pPr>
            <a:endParaRPr lang="en-US" altLang="en-US" sz="2000" u="sng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FF0000"/>
                </a:solidFill>
              </a:rPr>
              <a:t>Warm Up: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altLang="en-US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/>
              <a:t>Mental Math – be ready.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i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i="1" dirty="0" smtClean="0">
                <a:solidFill>
                  <a:srgbClr val="7030A0"/>
                </a:solidFill>
              </a:rPr>
              <a:t>I </a:t>
            </a:r>
            <a:r>
              <a:rPr lang="en-US" altLang="en-US" i="1" dirty="0" smtClean="0">
                <a:solidFill>
                  <a:srgbClr val="7030A0"/>
                </a:solidFill>
              </a:rPr>
              <a:t>CAN: identify </a:t>
            </a:r>
            <a:r>
              <a:rPr lang="en-US" altLang="en-US" i="1" dirty="0" smtClean="0">
                <a:solidFill>
                  <a:srgbClr val="7030A0"/>
                </a:solidFill>
              </a:rPr>
              <a:t>the parts of the microscope.</a:t>
            </a:r>
            <a:endParaRPr lang="en-US" altLang="en-US" i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i="1" dirty="0">
              <a:solidFill>
                <a:srgbClr val="7030A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34000" y="1143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</a:rPr>
              <a:t>Mar</a:t>
            </a:r>
            <a:r>
              <a:rPr lang="en-US" altLang="en-US" b="1" dirty="0" smtClean="0">
                <a:solidFill>
                  <a:srgbClr val="7030A0"/>
                </a:solidFill>
              </a:rPr>
              <a:t>.5, 2019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5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12E18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765"/>
          <a:stretch>
            <a:fillRect/>
          </a:stretch>
        </p:blipFill>
        <p:spPr bwMode="auto">
          <a:xfrm>
            <a:off x="1851025" y="0"/>
            <a:ext cx="546417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824E2D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190"/>
          <a:stretch>
            <a:fillRect/>
          </a:stretch>
        </p:blipFill>
        <p:spPr bwMode="auto">
          <a:xfrm>
            <a:off x="1836738" y="0"/>
            <a:ext cx="5326062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485A3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2097"/>
          <a:stretch>
            <a:fillRect/>
          </a:stretch>
        </p:blipFill>
        <p:spPr bwMode="auto">
          <a:xfrm>
            <a:off x="1924050" y="0"/>
            <a:ext cx="533558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 descr="DEAE02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3012"/>
          <a:stretch>
            <a:fillRect/>
          </a:stretch>
        </p:blipFill>
        <p:spPr bwMode="auto">
          <a:xfrm>
            <a:off x="1973263" y="0"/>
            <a:ext cx="52657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7BC29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515"/>
          <a:stretch>
            <a:fillRect/>
          </a:stretch>
        </p:blipFill>
        <p:spPr bwMode="auto">
          <a:xfrm>
            <a:off x="1893888" y="0"/>
            <a:ext cx="5240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99A29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376" r="2097"/>
          <a:stretch>
            <a:fillRect/>
          </a:stretch>
        </p:blipFill>
        <p:spPr bwMode="auto">
          <a:xfrm>
            <a:off x="1862138" y="0"/>
            <a:ext cx="522446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3BBDEE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219"/>
          <a:stretch>
            <a:fillRect/>
          </a:stretch>
        </p:blipFill>
        <p:spPr bwMode="auto">
          <a:xfrm>
            <a:off x="1905000" y="0"/>
            <a:ext cx="52133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 descr="2C4902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2380"/>
          <a:stretch>
            <a:fillRect/>
          </a:stretch>
        </p:blipFill>
        <p:spPr bwMode="auto">
          <a:xfrm>
            <a:off x="1828800" y="0"/>
            <a:ext cx="526256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4" descr="985E48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097"/>
          <a:stretch>
            <a:fillRect/>
          </a:stretch>
        </p:blipFill>
        <p:spPr bwMode="auto">
          <a:xfrm>
            <a:off x="1752600" y="0"/>
            <a:ext cx="5351463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4EDB4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852"/>
          <a:stretch>
            <a:fillRect/>
          </a:stretch>
        </p:blipFill>
        <p:spPr bwMode="auto">
          <a:xfrm>
            <a:off x="1905000" y="0"/>
            <a:ext cx="51879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61DA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/>
          <a:stretch>
            <a:fillRect/>
          </a:stretch>
        </p:blipFill>
        <p:spPr bwMode="auto">
          <a:xfrm>
            <a:off x="1603375" y="0"/>
            <a:ext cx="60166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A0B07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1190"/>
          <a:stretch>
            <a:fillRect/>
          </a:stretch>
        </p:blipFill>
        <p:spPr bwMode="auto">
          <a:xfrm>
            <a:off x="1752600" y="0"/>
            <a:ext cx="5432425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2A1C05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147"/>
          <a:stretch>
            <a:fillRect/>
          </a:stretch>
        </p:blipFill>
        <p:spPr bwMode="auto">
          <a:xfrm>
            <a:off x="1924050" y="0"/>
            <a:ext cx="519271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4" descr="D307F2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515"/>
          <a:stretch>
            <a:fillRect/>
          </a:stretch>
        </p:blipFill>
        <p:spPr bwMode="auto">
          <a:xfrm>
            <a:off x="1922463" y="0"/>
            <a:ext cx="5240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C982A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1479"/>
          <a:stretch>
            <a:fillRect/>
          </a:stretch>
        </p:blipFill>
        <p:spPr bwMode="auto">
          <a:xfrm>
            <a:off x="1828800" y="0"/>
            <a:ext cx="537051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4" descr="4C0B1C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091"/>
          <a:stretch>
            <a:fillRect/>
          </a:stretch>
        </p:blipFill>
        <p:spPr bwMode="auto">
          <a:xfrm>
            <a:off x="1752600" y="0"/>
            <a:ext cx="54657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7A276B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r="1610"/>
          <a:stretch>
            <a:fillRect/>
          </a:stretch>
        </p:blipFill>
        <p:spPr bwMode="auto">
          <a:xfrm>
            <a:off x="1947863" y="0"/>
            <a:ext cx="54435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4" descr="407EF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/>
          <a:stretch>
            <a:fillRect/>
          </a:stretch>
        </p:blipFill>
        <p:spPr bwMode="auto">
          <a:xfrm>
            <a:off x="1700213" y="0"/>
            <a:ext cx="553878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 descr="826F2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787"/>
          <a:stretch>
            <a:fillRect/>
          </a:stretch>
        </p:blipFill>
        <p:spPr bwMode="auto">
          <a:xfrm>
            <a:off x="1800225" y="0"/>
            <a:ext cx="55911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4" descr="DD35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/>
          <a:stretch>
            <a:fillRect/>
          </a:stretch>
        </p:blipFill>
        <p:spPr bwMode="auto">
          <a:xfrm>
            <a:off x="1838325" y="0"/>
            <a:ext cx="55657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 descr="16BA7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/>
          <a:stretch>
            <a:fillRect/>
          </a:stretch>
        </p:blipFill>
        <p:spPr bwMode="auto">
          <a:xfrm>
            <a:off x="1743075" y="0"/>
            <a:ext cx="55721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7CA4E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2040"/>
          <a:stretch>
            <a:fillRect/>
          </a:stretch>
        </p:blipFill>
        <p:spPr bwMode="auto">
          <a:xfrm>
            <a:off x="1876425" y="-15875"/>
            <a:ext cx="53467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0" name="Picture 4" descr="5E779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>
            <a:fillRect/>
          </a:stretch>
        </p:blipFill>
        <p:spPr bwMode="auto">
          <a:xfrm>
            <a:off x="1782763" y="0"/>
            <a:ext cx="55324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 descr="ED6EB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2753"/>
          <a:stretch>
            <a:fillRect/>
          </a:stretch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 descr="6D4318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>
            <a:fillRect/>
          </a:stretch>
        </p:blipFill>
        <p:spPr bwMode="auto">
          <a:xfrm>
            <a:off x="1390650" y="0"/>
            <a:ext cx="63627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Outer most part of plant cell.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(smooth)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5273799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159" y="2452255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Controls cell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791" y="3215350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Copies ribosomes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4032492"/>
            <a:ext cx="25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Inner part of outer covering of plant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6166727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Power factory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5" y="2913920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387973"/>
            <a:ext cx="15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Makes food from sunlight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4" y="210510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64" y="579586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Packaging plant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494" y="1741864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(rough)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8961" y="-105152"/>
            <a:ext cx="1343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For Cane Cash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579" y="5334000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52" y="1143000"/>
            <a:ext cx="25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Outer covering of an animal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(smooth)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676" y="1997269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(rough)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848" y="2965645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76534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31" y="4161094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Controls cell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03003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900CC"/>
                </a:solidFill>
                <a:effectLst/>
              </a:rPr>
              <a:t>Copies ribosomes</a:t>
            </a:r>
            <a:endParaRPr lang="en-US" sz="2400" dirty="0">
              <a:solidFill>
                <a:srgbClr val="99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705" y="6226552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9900CC"/>
                </a:solidFill>
                <a:effectLst/>
              </a:rPr>
              <a:t>Packaging plant</a:t>
            </a:r>
            <a:endParaRPr lang="en-US" sz="2000" dirty="0">
              <a:solidFill>
                <a:srgbClr val="99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226552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Power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6219" y="190500"/>
            <a:ext cx="181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Clean up (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pac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-man)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1" y="4711683"/>
            <a:ext cx="223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Centrioles = help in cell division (reproduction)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8961" y="-105152"/>
            <a:ext cx="1343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For Cane Cash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Protists</a:t>
            </a:r>
            <a:r>
              <a:rPr lang="en-US" dirty="0" smtClean="0">
                <a:hlinkClick r:id="rId2"/>
              </a:rPr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Euglena, Amoeba, </a:t>
            </a:r>
          </a:p>
          <a:p>
            <a:r>
              <a:rPr lang="en-US" dirty="0" smtClean="0"/>
              <a:t>Paramecium, and </a:t>
            </a:r>
            <a:r>
              <a:rPr lang="en-US" dirty="0" err="1" smtClean="0"/>
              <a:t>Volvox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Amoeba Sisters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4189"/>
            <a:ext cx="188595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037">
            <a:off x="935196" y="380110"/>
            <a:ext cx="22193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8130"/>
            <a:ext cx="1790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78870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58514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828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Pseudopod (fake foot)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419600"/>
            <a:ext cx="169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Nucleus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0792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Amoeba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064"/>
            <a:ext cx="8036188" cy="28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592676"/>
            <a:ext cx="2133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Chloroplast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372" y="331574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Euglena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7971" y="1447800"/>
            <a:ext cx="169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Nucleus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931" y="2073512"/>
            <a:ext cx="169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Flagella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62800" cy="441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676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Paramecium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04397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Macro (big) and micro (little) nucleus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799666"/>
            <a:ext cx="109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676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Daughter colony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4074"/>
            <a:ext cx="4310063" cy="39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573608"/>
            <a:ext cx="191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Adult Colony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431" y="551558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Volvox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B9B5AC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2760"/>
          <a:stretch>
            <a:fillRect/>
          </a:stretch>
        </p:blipFill>
        <p:spPr bwMode="auto">
          <a:xfrm>
            <a:off x="1962150" y="0"/>
            <a:ext cx="52006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59756"/>
              </p:ext>
            </p:extLst>
          </p:nvPr>
        </p:nvGraphicFramePr>
        <p:xfrm>
          <a:off x="228600" y="197173"/>
          <a:ext cx="8458200" cy="66608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42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Locomotion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 (and sketch)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Autotroph or heterotroph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Reproduction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Amoeba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Paramecium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Euglena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Volvox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…Animal? Plant? Fungus?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Protists</a:t>
            </a:r>
            <a:r>
              <a:rPr lang="en-US" dirty="0" smtClean="0"/>
              <a:t> are a mix of organisms that don’t exactly fit into the animal, plant, or fungus kingdoms…and sort of fits into all of them!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Protists</a:t>
            </a:r>
            <a:r>
              <a:rPr lang="en-US" dirty="0" smtClean="0"/>
              <a:t> are __________________ - which means they have a nucleus and other membrane bound organelles.  The other category would be prokaryotic.  What are we?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581400"/>
            <a:ext cx="202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eukaryotes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____________________ - one celled organisms.</a:t>
            </a:r>
          </a:p>
          <a:p>
            <a:r>
              <a:rPr lang="en-US" dirty="0" smtClean="0"/>
              <a:t>Some have animal – like qualities (_____________ means “first animal” in Greek)</a:t>
            </a:r>
          </a:p>
          <a:p>
            <a:r>
              <a:rPr lang="en-US" dirty="0" smtClean="0"/>
              <a:t>Some have plant-like qualities like _______________</a:t>
            </a:r>
          </a:p>
          <a:p>
            <a:r>
              <a:rPr lang="en-US" dirty="0" smtClean="0"/>
              <a:t>Some are like fungi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7675" y="1231612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Uni</a:t>
            </a:r>
            <a:r>
              <a:rPr lang="en-US" sz="3200" dirty="0" smtClean="0">
                <a:solidFill>
                  <a:srgbClr val="FF0000"/>
                </a:solidFill>
              </a:rPr>
              <a:t>-cellular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245" y="2286000"/>
            <a:ext cx="166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Protozoa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61151"/>
            <a:ext cx="6221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Chlorophyll to use in photosynthesis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– finding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can feed themselves with photosynthesis are called ________________</a:t>
            </a:r>
          </a:p>
          <a:p>
            <a:r>
              <a:rPr lang="en-US" dirty="0" smtClean="0"/>
              <a:t>Those who must find food in the environment around them (or move to find food) are called ________________________.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057400"/>
            <a:ext cx="2071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Autotrophs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657600"/>
            <a:ext cx="241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Heterotrophs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- 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Some use a fake foot that they ooze outward to move, its called a … 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example is the 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3200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Amoeba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Pseudopod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59" y="4041773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- locomotion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2981325" y="4186629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Some have small, hair-like structures that come out of the membrane all over the organism… 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example is the 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3657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Paramecium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14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- 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Some use a whip-like tail known as a 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example of this is the 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179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20040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Euglena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7203" y="3023591"/>
            <a:ext cx="3474997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- 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Some work with each other – combining flagella and teamwork…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example is the 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8763" y="312131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Volvox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403860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2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75"/>
            <a:ext cx="82296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use a fake foot that they ooze outward to move, its called a … __________________</a:t>
            </a:r>
          </a:p>
          <a:p>
            <a:r>
              <a:rPr lang="en-US" dirty="0" smtClean="0"/>
              <a:t>Single celled or ___________________</a:t>
            </a:r>
          </a:p>
          <a:p>
            <a:r>
              <a:rPr lang="en-US" dirty="0" smtClean="0"/>
              <a:t>They must find food in the environment so they are ________________________________</a:t>
            </a:r>
          </a:p>
          <a:p>
            <a:r>
              <a:rPr lang="en-US" dirty="0" smtClean="0"/>
              <a:t>They reproduce through _____________ which means they simply split into two cells.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3716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Pseudopod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1879431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313" y="25908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2951018"/>
            <a:ext cx="1547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87" y="5191125"/>
            <a:ext cx="366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Amoeba Feeds! </a:t>
            </a:r>
            <a:r>
              <a:rPr lang="en-US" dirty="0" err="1" smtClean="0">
                <a:hlinkClick r:id="rId3"/>
              </a:rPr>
              <a:t>Youtube</a:t>
            </a:r>
            <a:r>
              <a:rPr lang="en-US" dirty="0" smtClean="0">
                <a:hlinkClick r:id="rId3"/>
              </a:rPr>
              <a:t>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870160" y="4179700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have small, hair-like structures that come out of the membrane all over the organism… __________________</a:t>
            </a:r>
          </a:p>
          <a:p>
            <a:r>
              <a:rPr lang="en-US" dirty="0" smtClean="0"/>
              <a:t>Single-celled or ______________________</a:t>
            </a:r>
          </a:p>
          <a:p>
            <a:r>
              <a:rPr lang="en-US" dirty="0" smtClean="0"/>
              <a:t>Collect food from the environment so they must be _____________________</a:t>
            </a:r>
          </a:p>
          <a:p>
            <a:r>
              <a:rPr lang="en-US" dirty="0" smtClean="0"/>
              <a:t>Reproduce through ________________________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981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0" y="24384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0309" y="3396757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891847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Asexual means most often, but sexual reproduction is possible, too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Amazing Microscopic HD Video!  Paramecium Feeding!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335A8B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807"/>
          <a:stretch>
            <a:fillRect/>
          </a:stretch>
        </p:blipFill>
        <p:spPr bwMode="auto">
          <a:xfrm>
            <a:off x="1997075" y="0"/>
            <a:ext cx="5241925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9183" y="3191740"/>
            <a:ext cx="3138699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use a whip-like tail known as a ____________________</a:t>
            </a:r>
          </a:p>
          <a:p>
            <a:r>
              <a:rPr lang="en-US" dirty="0" smtClean="0"/>
              <a:t>Single celled or ______________________</a:t>
            </a:r>
          </a:p>
          <a:p>
            <a:r>
              <a:rPr lang="en-US" dirty="0" smtClean="0"/>
              <a:t>Can either use photosynthesis OR collect food from the environment so a  ________________</a:t>
            </a:r>
          </a:p>
          <a:p>
            <a:r>
              <a:rPr lang="en-US" dirty="0" smtClean="0"/>
              <a:t>Reproduces through 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179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4384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3181" y="3359726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Heterotroph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867558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090658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EUGLENA</a:t>
            </a:r>
            <a:r>
              <a:rPr lang="en-US" dirty="0" smtClean="0"/>
              <a:t>: min 5:05 shows flagella fairly well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359727"/>
            <a:ext cx="1257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Auto / 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work with each other – combining flagella and teamwork…</a:t>
            </a:r>
          </a:p>
          <a:p>
            <a:r>
              <a:rPr lang="en-US" dirty="0" err="1" smtClean="0"/>
              <a:t>Volvox</a:t>
            </a:r>
            <a:r>
              <a:rPr lang="en-US" dirty="0" smtClean="0"/>
              <a:t> is actually many cells but each is an individual organism – they simply live together in a colony for the ease of life.</a:t>
            </a:r>
          </a:p>
          <a:p>
            <a:r>
              <a:rPr lang="en-US" dirty="0" smtClean="0"/>
              <a:t>Contain chlorophyll so must be _______________ but can also collect NUTRIENTS from the environment so considered both ________________________________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0873" y="2810333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Plant-like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900" y="3352800"/>
            <a:ext cx="3390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Auto and heterotroph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Each of the cells have two flagella and they must coordinate them to cause motion for the entire colony.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 have a red “eye” spot that can help determine light.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 work together but seem to have poles (so they know forward and back.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volvox</a:t>
            </a:r>
            <a:r>
              <a:rPr lang="en-US" sz="2400" dirty="0" smtClean="0"/>
              <a:t> colony will reproduce new cells through asexual reproduction, but also has the ability to go to sexual reproduction so two separate colonies would be needed.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449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Volvox</a:t>
            </a:r>
            <a:r>
              <a:rPr lang="en-US" dirty="0" smtClean="0">
                <a:hlinkClick r:id="rId3"/>
              </a:rPr>
              <a:t> Dances!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Volvox</a:t>
            </a:r>
            <a:r>
              <a:rPr lang="en-US" dirty="0" smtClean="0">
                <a:hlinkClick r:id="rId4"/>
              </a:rPr>
              <a:t> – showing flagella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Compound Microscope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 smtClean="0">
                <a:latin typeface="Tahoma" panose="020B0604030504040204" pitchFamily="34" charset="0"/>
              </a:rPr>
              <a:t>2. </a:t>
            </a:r>
            <a:r>
              <a:rPr lang="en-US" altLang="en-US" sz="2000" b="1" dirty="0">
                <a:latin typeface="Tahoma" panose="020B0604030504040204" pitchFamily="34" charset="0"/>
              </a:rPr>
              <a:t>Body Tube </a:t>
            </a:r>
            <a:r>
              <a:rPr lang="en-US" altLang="en-US" sz="2000" dirty="0">
                <a:latin typeface="Tahoma" panose="020B0604030504040204" pitchFamily="34" charset="0"/>
              </a:rPr>
              <a:t>– gives distance between eyepiece and objective.</a:t>
            </a:r>
            <a:endParaRPr lang="en-US" altLang="en-US" sz="2000" dirty="0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 smtClean="0">
                <a:latin typeface="Tahoma" panose="020B0604030504040204" pitchFamily="34" charset="0"/>
              </a:rPr>
              <a:t>1. </a:t>
            </a:r>
            <a:r>
              <a:rPr lang="en-US" altLang="en-US" sz="2000" b="1" dirty="0">
                <a:latin typeface="Tahoma" panose="020B0604030504040204" pitchFamily="34" charset="0"/>
              </a:rPr>
              <a:t>Eye Piece </a:t>
            </a:r>
            <a:r>
              <a:rPr lang="en-US" altLang="en-US" sz="2000" dirty="0">
                <a:latin typeface="Tahoma" panose="020B0604030504040204" pitchFamily="34" charset="0"/>
              </a:rPr>
              <a:t>–  lens closest to the eye.</a:t>
            </a:r>
            <a:endParaRPr lang="en-US" altLang="en-US" sz="2000" dirty="0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724400" y="2373313"/>
            <a:ext cx="4572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4. Arm </a:t>
            </a:r>
            <a:r>
              <a:rPr lang="en-US" altLang="en-US" sz="2000">
                <a:latin typeface="Tahoma" panose="020B0604030504040204" pitchFamily="34" charset="0"/>
              </a:rPr>
              <a:t>– holds the tube and lenses.</a:t>
            </a:r>
            <a:endParaRPr lang="en-US" altLang="en-US" sz="2000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3. Nose Piece </a:t>
            </a:r>
            <a:r>
              <a:rPr lang="en-US" altLang="en-US" sz="2000">
                <a:latin typeface="Tahoma" panose="020B0604030504040204" pitchFamily="34" charset="0"/>
              </a:rPr>
              <a:t>– holds   the objectives.</a:t>
            </a:r>
            <a:endParaRPr lang="en-US" altLang="en-US" sz="2000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6. Stage </a:t>
            </a:r>
            <a:r>
              <a:rPr lang="en-US" altLang="en-US" sz="2000">
                <a:latin typeface="Tahoma" panose="020B0604030504040204" pitchFamily="34" charset="0"/>
              </a:rPr>
              <a:t>– platform for the slides.</a:t>
            </a:r>
            <a:endParaRPr lang="en-US" altLang="en-US" sz="2000"/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5. Objectives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lens closest to the slide.</a:t>
            </a:r>
            <a:endParaRPr lang="en-US" altLang="en-US" sz="2000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7. Stage clips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Holds the slide in place.</a:t>
            </a:r>
            <a:endParaRPr lang="en-US" altLang="en-US" sz="2000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9. Diaphragm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     Controls the amount of light.</a:t>
            </a:r>
            <a:endParaRPr lang="en-US" altLang="en-US" sz="2000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11. Light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Shines light through the slide, lens, tube.</a:t>
            </a:r>
            <a:endParaRPr lang="en-US" altLang="en-US" sz="2000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8. Course Adjustment knob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Moves stage up/down (to focus).</a:t>
            </a:r>
            <a:endParaRPr lang="en-US" altLang="en-US" sz="2000"/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10. Fine Adjustment knob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      Moves stage up/down </a:t>
            </a:r>
            <a:r>
              <a:rPr lang="en-US" altLang="en-US" sz="2000" i="1">
                <a:latin typeface="Tahoma" panose="020B0604030504040204" pitchFamily="34" charset="0"/>
              </a:rPr>
              <a:t>slightly</a:t>
            </a:r>
            <a:endParaRPr lang="en-US" altLang="en-US" sz="2000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57800" y="53340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>
                <a:latin typeface="Tahoma" panose="020B0604030504040204" pitchFamily="34" charset="0"/>
              </a:rPr>
              <a:t>              12. Base </a:t>
            </a:r>
            <a:r>
              <a:rPr lang="en-US" altLang="en-US" sz="2000">
                <a:latin typeface="Tahoma" panose="020B0604030504040204" pitchFamily="34" charset="0"/>
              </a:rPr>
              <a:t>– </a:t>
            </a:r>
          </a:p>
          <a:p>
            <a:r>
              <a:rPr lang="en-US" altLang="en-US" sz="2000">
                <a:latin typeface="Tahoma" panose="020B0604030504040204" pitchFamily="34" charset="0"/>
              </a:rPr>
              <a:t>Holds up the entire microscope.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944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Using a Compound Microscope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0" y="644525"/>
            <a:ext cx="9144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AutoNum type="arabicParenR"/>
            </a:pPr>
            <a:r>
              <a:rPr lang="en-US" altLang="en-US" b="1"/>
              <a:t>Always </a:t>
            </a:r>
            <a:r>
              <a:rPr lang="en-US" altLang="en-US" b="1" u="sng"/>
              <a:t>carry</a:t>
            </a:r>
            <a:r>
              <a:rPr lang="en-US" altLang="en-US" b="1"/>
              <a:t> the microscope by the </a:t>
            </a:r>
            <a:r>
              <a:rPr lang="en-US" altLang="en-US" b="1" u="sng"/>
              <a:t>base and the arm.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Keep the microscope in the </a:t>
            </a:r>
            <a:r>
              <a:rPr lang="en-US" altLang="en-US" b="1" u="sng"/>
              <a:t>center of the desk.</a:t>
            </a:r>
            <a:r>
              <a:rPr lang="en-US" altLang="en-US" b="1"/>
              <a:t> (Stay away from the edge!)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Always start with the </a:t>
            </a:r>
            <a:r>
              <a:rPr lang="en-US" altLang="en-US" b="1" u="sng"/>
              <a:t>LOWEST</a:t>
            </a:r>
            <a:r>
              <a:rPr lang="en-US" altLang="en-US" b="1"/>
              <a:t> power objective (the </a:t>
            </a:r>
            <a:r>
              <a:rPr lang="en-US" altLang="en-US" b="1" u="sng"/>
              <a:t>shortest</a:t>
            </a:r>
            <a:r>
              <a:rPr lang="en-US" altLang="en-US" b="1"/>
              <a:t> one).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Place your </a:t>
            </a:r>
            <a:r>
              <a:rPr lang="en-US" altLang="en-US" b="1" u="sng"/>
              <a:t>slide</a:t>
            </a:r>
            <a:r>
              <a:rPr lang="en-US" altLang="en-US" b="1"/>
              <a:t> on the </a:t>
            </a:r>
            <a:r>
              <a:rPr lang="en-US" altLang="en-US" b="1" u="sng"/>
              <a:t>stage</a:t>
            </a:r>
            <a:r>
              <a:rPr lang="en-US" altLang="en-US" b="1"/>
              <a:t>. Try to center your specimen with the </a:t>
            </a:r>
            <a:r>
              <a:rPr lang="en-US" altLang="en-US" b="1" u="sng"/>
              <a:t>lens</a:t>
            </a:r>
            <a:r>
              <a:rPr lang="en-US" altLang="en-US" b="1"/>
              <a:t>. 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Start with the stage </a:t>
            </a:r>
            <a:r>
              <a:rPr lang="en-US" altLang="en-US" b="1" u="sng"/>
              <a:t>all the way up (so the objective and stage are closest together).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Turn on the </a:t>
            </a:r>
            <a:r>
              <a:rPr lang="en-US" altLang="en-US" b="1" u="sng"/>
              <a:t>light</a:t>
            </a:r>
            <a:r>
              <a:rPr lang="en-US" altLang="en-US" b="1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25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Using a Compound Microscope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644525"/>
            <a:ext cx="9144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AutoNum type="arabicParenR" startAt="7"/>
            </a:pPr>
            <a:r>
              <a:rPr lang="en-US" altLang="en-US" b="1"/>
              <a:t>Focus using the </a:t>
            </a:r>
            <a:r>
              <a:rPr lang="en-US" altLang="en-US" b="1" i="1" u="sng"/>
              <a:t>coarse</a:t>
            </a:r>
            <a:r>
              <a:rPr lang="en-US" altLang="en-US" b="1" u="sng"/>
              <a:t> adjustment knob</a:t>
            </a:r>
            <a:r>
              <a:rPr lang="en-US" altLang="en-US" b="1"/>
              <a:t> first. Move the stage </a:t>
            </a:r>
            <a:r>
              <a:rPr lang="en-US" altLang="en-US" b="1" u="sng"/>
              <a:t>away</a:t>
            </a:r>
            <a:r>
              <a:rPr lang="en-US" altLang="en-US" b="1"/>
              <a:t> from the </a:t>
            </a:r>
            <a:r>
              <a:rPr lang="en-US" altLang="en-US" b="1" u="sng"/>
              <a:t>objective lens</a:t>
            </a:r>
            <a:r>
              <a:rPr lang="en-US" altLang="en-US" b="1"/>
              <a:t> until the image is in focus.</a:t>
            </a:r>
          </a:p>
          <a:p>
            <a:pPr algn="l">
              <a:buFontTx/>
              <a:buAutoNum type="arabicParenR" startAt="7"/>
            </a:pPr>
            <a:r>
              <a:rPr lang="en-US" altLang="en-US" b="1"/>
              <a:t>Once the slide is </a:t>
            </a:r>
            <a:r>
              <a:rPr lang="en-US" altLang="en-US" b="1" u="sng"/>
              <a:t>centered &amp; in focus</a:t>
            </a:r>
            <a:r>
              <a:rPr lang="en-US" altLang="en-US" b="1"/>
              <a:t>, then use the </a:t>
            </a:r>
            <a:r>
              <a:rPr lang="en-US" altLang="en-US" b="1" i="1" u="sng"/>
              <a:t>fine</a:t>
            </a:r>
            <a:r>
              <a:rPr lang="en-US" altLang="en-US" b="1" u="sng"/>
              <a:t> adjustment knob</a:t>
            </a:r>
            <a:r>
              <a:rPr lang="en-US" altLang="en-US" b="1"/>
              <a:t> to </a:t>
            </a:r>
            <a:r>
              <a:rPr lang="en-US" altLang="en-US" b="1" i="1"/>
              <a:t>sharpen</a:t>
            </a:r>
            <a:r>
              <a:rPr lang="en-US" altLang="en-US" b="1"/>
              <a:t> the image.</a:t>
            </a:r>
          </a:p>
          <a:p>
            <a:pPr algn="l">
              <a:buFontTx/>
              <a:buAutoNum type="arabicParenR" startAt="7"/>
            </a:pPr>
            <a:r>
              <a:rPr lang="en-US" altLang="en-US" b="1"/>
              <a:t>Only, then may you switch to </a:t>
            </a:r>
            <a:r>
              <a:rPr lang="en-US" altLang="en-US" b="1" u="sng"/>
              <a:t>higher power objectives.</a:t>
            </a:r>
          </a:p>
          <a:p>
            <a:pPr algn="l">
              <a:buFontTx/>
              <a:buAutoNum type="arabicParenR" startAt="7"/>
            </a:pPr>
            <a:r>
              <a:rPr lang="en-US" altLang="en-US" b="1"/>
              <a:t>To calculate power of magnification:</a:t>
            </a:r>
          </a:p>
          <a:p>
            <a:pPr algn="l"/>
            <a:r>
              <a:rPr lang="en-US" altLang="en-US" b="1"/>
              <a:t>    Total magnification =  </a:t>
            </a:r>
            <a:r>
              <a:rPr lang="en-US" altLang="en-US" b="1" u="sng"/>
              <a:t>Eyepiece</a:t>
            </a:r>
            <a:r>
              <a:rPr lang="en-US" altLang="en-US" b="1"/>
              <a:t> x </a:t>
            </a:r>
            <a:r>
              <a:rPr lang="en-US" altLang="en-US" b="1" u="sng"/>
              <a:t>Objective</a:t>
            </a:r>
          </a:p>
          <a:p>
            <a:pPr algn="l"/>
            <a:r>
              <a:rPr lang="en-US" altLang="en-US" b="1"/>
              <a:t>    Total magnification = 10 x 4 = 40 </a:t>
            </a:r>
          </a:p>
        </p:txBody>
      </p:sp>
    </p:spTree>
    <p:extLst>
      <p:ext uri="{BB962C8B-B14F-4D97-AF65-F5344CB8AC3E}">
        <p14:creationId xmlns:p14="http://schemas.microsoft.com/office/powerpoint/2010/main" val="347756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Microscope Hints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44525"/>
            <a:ext cx="90360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AutoNum type="arabicParenR"/>
            </a:pPr>
            <a:r>
              <a:rPr lang="en-US" altLang="en-US" sz="2800" b="1"/>
              <a:t>Use the </a:t>
            </a:r>
            <a:r>
              <a:rPr lang="en-US" altLang="en-US" sz="2800" b="1" u="sng"/>
              <a:t>diaphragm</a:t>
            </a:r>
            <a:r>
              <a:rPr lang="en-US" altLang="en-US" sz="2800" b="1"/>
              <a:t> to adjust the amount of </a:t>
            </a:r>
            <a:r>
              <a:rPr lang="en-US" altLang="en-US" sz="2800" b="1" u="sng"/>
              <a:t>light</a:t>
            </a:r>
            <a:r>
              <a:rPr lang="en-US" altLang="en-US" sz="2800" b="1"/>
              <a:t> if the image is too dark. </a:t>
            </a:r>
          </a:p>
          <a:p>
            <a:pPr algn="l">
              <a:buFontTx/>
              <a:buAutoNum type="arabicParenR"/>
            </a:pPr>
            <a:r>
              <a:rPr lang="en-US" altLang="en-US" sz="2800" b="1"/>
              <a:t>Don’t focus by moving the stage and objective closer together – they may </a:t>
            </a:r>
            <a:r>
              <a:rPr lang="en-US" altLang="en-US" sz="2800" b="1" u="sng"/>
              <a:t>collide and smash</a:t>
            </a:r>
            <a:r>
              <a:rPr lang="en-US" altLang="en-US" sz="2800" b="1"/>
              <a:t> the lens. Only focus by moving them </a:t>
            </a:r>
            <a:r>
              <a:rPr lang="en-US" altLang="en-US" sz="2800" b="1" u="sng"/>
              <a:t>away</a:t>
            </a:r>
            <a:r>
              <a:rPr lang="en-US" altLang="en-US" sz="2800" b="1"/>
              <a:t> from one another!!!!</a:t>
            </a:r>
          </a:p>
          <a:p>
            <a:pPr algn="l">
              <a:buFontTx/>
              <a:buAutoNum type="arabicParenR"/>
            </a:pPr>
            <a:r>
              <a:rPr lang="en-US" altLang="en-US" sz="2800" b="1" u="sng"/>
              <a:t>NEVER</a:t>
            </a:r>
            <a:r>
              <a:rPr lang="en-US" altLang="en-US" sz="2800" b="1"/>
              <a:t> use the </a:t>
            </a:r>
            <a:r>
              <a:rPr lang="en-US" altLang="en-US" sz="2800" b="1" u="sng"/>
              <a:t>coarse adjustment knob</a:t>
            </a:r>
            <a:r>
              <a:rPr lang="en-US" altLang="en-US" sz="2800" b="1"/>
              <a:t> when you are looking through the high power objective! Only use the fine adjustment knob.</a:t>
            </a:r>
          </a:p>
          <a:p>
            <a:pPr algn="l">
              <a:buFontTx/>
              <a:buAutoNum type="arabicParenR"/>
            </a:pPr>
            <a:r>
              <a:rPr lang="en-US" altLang="en-US" sz="2800" b="1"/>
              <a:t>Use only special lens paper to clean the lenses.</a:t>
            </a:r>
          </a:p>
          <a:p>
            <a:pPr algn="l">
              <a:buFontTx/>
              <a:buAutoNum type="arabicParenR"/>
            </a:pPr>
            <a:r>
              <a:rPr lang="en-US" altLang="en-US" sz="2800" b="1"/>
              <a:t>Don’t </a:t>
            </a:r>
            <a:r>
              <a:rPr lang="en-US" altLang="en-US" sz="2800" b="1" u="sng"/>
              <a:t>horseplay</a:t>
            </a:r>
            <a:r>
              <a:rPr lang="en-US" altLang="en-US" sz="2800" b="1"/>
              <a:t> in the lab – these microscopes are expensive and </a:t>
            </a:r>
            <a:r>
              <a:rPr lang="en-US" altLang="en-US" sz="2800" b="1" u="sng"/>
              <a:t>break easily</a:t>
            </a:r>
            <a:r>
              <a:rPr lang="en-US" altLang="en-US" sz="2800" b="1"/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1726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How to make a wet mount slide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644525"/>
            <a:ext cx="9144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AutoNum type="arabicParenR"/>
            </a:pPr>
            <a:r>
              <a:rPr lang="en-US" altLang="en-US" sz="3000" b="1"/>
              <a:t>Cut out an </a:t>
            </a:r>
            <a:r>
              <a:rPr lang="en-US" altLang="en-US" sz="3000" b="1" u="sng"/>
              <a:t>“e”</a:t>
            </a:r>
            <a:r>
              <a:rPr lang="en-US" altLang="en-US" sz="3000" b="1"/>
              <a:t> from the paper and place it in the </a:t>
            </a:r>
            <a:r>
              <a:rPr lang="en-US" altLang="en-US" sz="3000" b="1" u="sng"/>
              <a:t>center of the slide</a:t>
            </a:r>
            <a:r>
              <a:rPr lang="en-US" altLang="en-US" sz="3000" b="1"/>
              <a:t>.</a:t>
            </a:r>
          </a:p>
          <a:p>
            <a:pPr algn="l">
              <a:buFontTx/>
              <a:buAutoNum type="arabicParenR"/>
            </a:pPr>
            <a:r>
              <a:rPr lang="en-US" altLang="en-US" sz="3000" b="1"/>
              <a:t>Add 1 drop of </a:t>
            </a:r>
            <a:r>
              <a:rPr lang="en-US" altLang="en-US" sz="3000" b="1" u="sng"/>
              <a:t>water</a:t>
            </a:r>
            <a:r>
              <a:rPr lang="en-US" altLang="en-US" sz="3000" b="1"/>
              <a:t> (not too much!)</a:t>
            </a:r>
          </a:p>
          <a:p>
            <a:pPr algn="l">
              <a:buFontTx/>
              <a:buAutoNum type="arabicParenR"/>
            </a:pPr>
            <a:r>
              <a:rPr lang="en-US" altLang="en-US" sz="3000" b="1"/>
              <a:t>Holding the cover slip gently, place one edge </a:t>
            </a:r>
            <a:r>
              <a:rPr lang="en-US" altLang="en-US" sz="3000" b="1" u="sng"/>
              <a:t>next to the drop of water</a:t>
            </a:r>
            <a:r>
              <a:rPr lang="en-US" altLang="en-US" sz="3000" b="1"/>
              <a:t>.</a:t>
            </a:r>
          </a:p>
          <a:p>
            <a:pPr algn="l">
              <a:buFontTx/>
              <a:buAutoNum type="arabicParenR"/>
            </a:pPr>
            <a:r>
              <a:rPr lang="en-US" altLang="en-US" sz="3000" b="1"/>
              <a:t>Hold it a </a:t>
            </a:r>
            <a:r>
              <a:rPr lang="en-US" altLang="en-US" sz="3000" b="1" u="sng"/>
              <a:t>45</a:t>
            </a:r>
            <a:r>
              <a:rPr lang="en-US" altLang="en-US" sz="3000" b="1" u="sng">
                <a:cs typeface="Arial" panose="020B0604020202020204" pitchFamily="34" charset="0"/>
              </a:rPr>
              <a:t>° angle</a:t>
            </a:r>
            <a:r>
              <a:rPr lang="en-US" altLang="en-US" sz="3000" b="1">
                <a:cs typeface="Arial" panose="020B0604020202020204" pitchFamily="34" charset="0"/>
              </a:rPr>
              <a:t> and slowly lower. </a:t>
            </a:r>
          </a:p>
          <a:p>
            <a:pPr algn="l">
              <a:buFontTx/>
              <a:buAutoNum type="arabicParenR"/>
            </a:pPr>
            <a:r>
              <a:rPr lang="en-US" altLang="en-US" sz="3000" b="1">
                <a:cs typeface="Arial" panose="020B0604020202020204" pitchFamily="34" charset="0"/>
              </a:rPr>
              <a:t>There shouldn’t be any </a:t>
            </a:r>
            <a:r>
              <a:rPr lang="en-US" altLang="en-US" sz="3000" b="1" u="sng">
                <a:cs typeface="Arial" panose="020B0604020202020204" pitchFamily="34" charset="0"/>
              </a:rPr>
              <a:t>air bubbles</a:t>
            </a:r>
            <a:r>
              <a:rPr lang="en-US" altLang="en-US" sz="3000" b="1">
                <a:cs typeface="Arial" panose="020B0604020202020204" pitchFamily="34" charset="0"/>
              </a:rPr>
              <a:t> or excess water.</a:t>
            </a:r>
          </a:p>
        </p:txBody>
      </p:sp>
      <p:pic>
        <p:nvPicPr>
          <p:cNvPr id="134148" name="Picture 4" descr="Preparing a wet m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05350"/>
            <a:ext cx="7086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i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viewing slide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609600" indent="-609600"/>
            <a:r>
              <a:rPr lang="en-US" altLang="en-US" b="1"/>
              <a:t>Take the stage </a:t>
            </a:r>
            <a:r>
              <a:rPr lang="en-US" altLang="en-US" b="1" u="sng"/>
              <a:t>down to its lowest</a:t>
            </a:r>
            <a:r>
              <a:rPr lang="en-US" altLang="en-US" b="1"/>
              <a:t> position.</a:t>
            </a:r>
          </a:p>
          <a:p>
            <a:pPr marL="609600" indent="-609600"/>
            <a:r>
              <a:rPr lang="en-US" altLang="en-US" b="1"/>
              <a:t>Turn the </a:t>
            </a:r>
            <a:r>
              <a:rPr lang="en-US" altLang="en-US" b="1" u="sng"/>
              <a:t>nosepiece</a:t>
            </a:r>
            <a:r>
              <a:rPr lang="en-US" altLang="en-US" b="1"/>
              <a:t> so the </a:t>
            </a:r>
            <a:r>
              <a:rPr lang="en-US" altLang="en-US" b="1" u="sng"/>
              <a:t>lowest power</a:t>
            </a:r>
            <a:r>
              <a:rPr lang="en-US" altLang="en-US" b="1"/>
              <a:t> objective lens is in place.</a:t>
            </a:r>
          </a:p>
          <a:p>
            <a:pPr marL="609600" indent="-609600"/>
            <a:r>
              <a:rPr lang="en-US" altLang="en-US" b="1"/>
              <a:t>Remove the </a:t>
            </a:r>
            <a:r>
              <a:rPr lang="en-US" altLang="en-US" b="1" u="sng"/>
              <a:t>slide</a:t>
            </a:r>
            <a:r>
              <a:rPr lang="en-US" altLang="en-US" b="1"/>
              <a:t> and place it safely to the side.</a:t>
            </a:r>
          </a:p>
          <a:p>
            <a:pPr marL="609600" indent="-609600"/>
            <a:r>
              <a:rPr lang="en-US" altLang="en-US" b="1"/>
              <a:t>Turn off the </a:t>
            </a:r>
            <a:r>
              <a:rPr lang="en-US" altLang="en-US" b="1" u="sng"/>
              <a:t>light source</a:t>
            </a:r>
            <a:r>
              <a:rPr lang="en-US" altLang="en-US" b="1"/>
              <a:t>.</a:t>
            </a:r>
          </a:p>
          <a:p>
            <a:pPr marL="609600" indent="-609600"/>
            <a:r>
              <a:rPr lang="en-US" altLang="en-US" b="1"/>
              <a:t>Make sure the area is </a:t>
            </a:r>
            <a:r>
              <a:rPr lang="en-US" altLang="en-US" b="1" u="sng"/>
              <a:t>neat and orderly.</a:t>
            </a:r>
            <a:r>
              <a:rPr lang="en-US" altLang="en-US" b="1"/>
              <a:t>  All supplies should be </a:t>
            </a:r>
            <a:r>
              <a:rPr lang="en-US" altLang="en-US" b="1" u="sng"/>
              <a:t>ready</a:t>
            </a:r>
            <a:r>
              <a:rPr lang="en-US" altLang="en-US" b="1"/>
              <a:t> for the next group.</a:t>
            </a:r>
          </a:p>
          <a:p>
            <a:pPr marL="609600" indent="-609600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103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Intro to Microscopes Lab</a:t>
            </a:r>
            <a:endParaRPr lang="en-US" altLang="en-US" sz="36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44525"/>
            <a:ext cx="9144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AutoNum type="arabicParenR"/>
            </a:pPr>
            <a:r>
              <a:rPr lang="en-US" altLang="en-US" b="1"/>
              <a:t>Stay in your seats! Raise your hand if you need to get up for any reason.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You must have the Microscope Quiz (100% correct) signed by me before you begin.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Start with Task 1. If you are waiting for a Microscope, begin Tasks 4, 5, or 6.</a:t>
            </a:r>
          </a:p>
          <a:p>
            <a:pPr algn="l">
              <a:buFontTx/>
              <a:buAutoNum type="arabicParenR"/>
            </a:pPr>
            <a:r>
              <a:rPr lang="en-US" altLang="en-US" b="1"/>
              <a:t>After everyone at your group is done Task 1, you may begin Task 2. </a:t>
            </a:r>
          </a:p>
          <a:p>
            <a:pPr algn="l"/>
            <a:r>
              <a:rPr lang="en-US" altLang="en-US" b="1"/>
              <a:t>	(</a:t>
            </a:r>
            <a:r>
              <a:rPr lang="en-US" altLang="en-US" b="1" i="1"/>
              <a:t>*Save Task 3 for tomorrow.)</a:t>
            </a:r>
          </a:p>
          <a:p>
            <a:pPr algn="l"/>
            <a:r>
              <a:rPr lang="en-US" altLang="en-US" b="1"/>
              <a:t>5)  Keep your workstation neat &amp; clean. Don’t spill any water and wipe the slides clean! </a:t>
            </a:r>
          </a:p>
        </p:txBody>
      </p:sp>
    </p:spTree>
    <p:extLst>
      <p:ext uri="{BB962C8B-B14F-4D97-AF65-F5344CB8AC3E}">
        <p14:creationId xmlns:p14="http://schemas.microsoft.com/office/powerpoint/2010/main" val="39384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53A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/>
          <a:stretch>
            <a:fillRect/>
          </a:stretch>
        </p:blipFill>
        <p:spPr bwMode="auto">
          <a:xfrm>
            <a:off x="1820863" y="0"/>
            <a:ext cx="54943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391FB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074" r="1807"/>
          <a:stretch>
            <a:fillRect/>
          </a:stretch>
        </p:blipFill>
        <p:spPr bwMode="auto">
          <a:xfrm>
            <a:off x="1876425" y="0"/>
            <a:ext cx="52863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3757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>
            <a:fillRect/>
          </a:stretch>
        </p:blipFill>
        <p:spPr bwMode="auto">
          <a:xfrm>
            <a:off x="1919288" y="0"/>
            <a:ext cx="531971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6DD6A5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2097"/>
          <a:stretch>
            <a:fillRect/>
          </a:stretch>
        </p:blipFill>
        <p:spPr bwMode="auto">
          <a:xfrm>
            <a:off x="1916113" y="0"/>
            <a:ext cx="532288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1328</Words>
  <Application>Microsoft Office PowerPoint</Application>
  <PresentationFormat>On-screen Show (4:3)</PresentationFormat>
  <Paragraphs>210</Paragraphs>
  <Slides>59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Protists…</vt:lpstr>
      <vt:lpstr>Amoeba</vt:lpstr>
      <vt:lpstr>Euglena</vt:lpstr>
      <vt:lpstr>Paramecium</vt:lpstr>
      <vt:lpstr>Volvox</vt:lpstr>
      <vt:lpstr>PowerPoint Presentation</vt:lpstr>
      <vt:lpstr>Protists…Animal? Plant? Fungus?</vt:lpstr>
      <vt:lpstr>Protists</vt:lpstr>
      <vt:lpstr>Protists – finding food</vt:lpstr>
      <vt:lpstr>Protists - locomotion</vt:lpstr>
      <vt:lpstr>Protists - locomotion</vt:lpstr>
      <vt:lpstr>Protists - locomotion</vt:lpstr>
      <vt:lpstr>Protists - locomotion</vt:lpstr>
      <vt:lpstr>Amoeba</vt:lpstr>
      <vt:lpstr>Paramecium</vt:lpstr>
      <vt:lpstr>Euglena</vt:lpstr>
      <vt:lpstr>Volvox</vt:lpstr>
      <vt:lpstr>Volvox</vt:lpstr>
      <vt:lpstr>Compound Microscope</vt:lpstr>
      <vt:lpstr>Using a Compound Microscope</vt:lpstr>
      <vt:lpstr>Using a Compound Microscope</vt:lpstr>
      <vt:lpstr>Microscope Hints</vt:lpstr>
      <vt:lpstr>How to make a wet mount slide</vt:lpstr>
      <vt:lpstr>After viewing slide</vt:lpstr>
      <vt:lpstr>Intro to Microscopes Lab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Protists…</dc:title>
  <dc:creator>Audrey Garris</dc:creator>
  <cp:lastModifiedBy>Audrey Garris</cp:lastModifiedBy>
  <cp:revision>47</cp:revision>
  <cp:lastPrinted>2017-05-25T16:27:34Z</cp:lastPrinted>
  <dcterms:created xsi:type="dcterms:W3CDTF">2012-11-26T03:31:51Z</dcterms:created>
  <dcterms:modified xsi:type="dcterms:W3CDTF">2019-03-05T14:32:21Z</dcterms:modified>
</cp:coreProperties>
</file>