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11" r:id="rId3"/>
    <p:sldId id="312" r:id="rId4"/>
    <p:sldId id="286" r:id="rId5"/>
    <p:sldId id="256" r:id="rId6"/>
    <p:sldId id="306" r:id="rId7"/>
    <p:sldId id="307" r:id="rId8"/>
    <p:sldId id="308" r:id="rId9"/>
    <p:sldId id="309" r:id="rId10"/>
    <p:sldId id="313" r:id="rId11"/>
    <p:sldId id="257" r:id="rId12"/>
    <p:sldId id="258" r:id="rId13"/>
    <p:sldId id="259" r:id="rId14"/>
    <p:sldId id="264" r:id="rId15"/>
    <p:sldId id="266" r:id="rId16"/>
    <p:sldId id="260" r:id="rId17"/>
    <p:sldId id="262" r:id="rId18"/>
    <p:sldId id="265" r:id="rId19"/>
    <p:sldId id="261" r:id="rId20"/>
    <p:sldId id="267" r:id="rId21"/>
    <p:sldId id="268" r:id="rId22"/>
    <p:sldId id="269" r:id="rId23"/>
    <p:sldId id="283" r:id="rId24"/>
    <p:sldId id="284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>
      <p:cViewPr varScale="1">
        <p:scale>
          <a:sx n="69" d="100"/>
          <a:sy n="69" d="100"/>
        </p:scale>
        <p:origin x="6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6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8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3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2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6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3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4346-C4E1-4FB5-8086-EE239ECBAE4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C975-A9E4-4589-8825-D03DFAA31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6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06_p2RgH8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4aZE5FQ28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epvSAJhlkw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8O4OolGcP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8xs8F9gln0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K7Ckmxxqds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youtu.be/0-6dzU4gOJ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399473"/>
            <a:ext cx="82296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u="sng" dirty="0" smtClean="0">
                <a:solidFill>
                  <a:srgbClr val="3333FF"/>
                </a:solidFill>
              </a:rPr>
              <a:t>You need: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>
                <a:effectLst/>
              </a:rPr>
              <a:t>Clean paper (2) / Pencil</a:t>
            </a:r>
          </a:p>
          <a:p>
            <a:pPr marL="457200" indent="-457200" eaLnBrk="1" hangingPunct="1">
              <a:spcBef>
                <a:spcPct val="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dirty="0" err="1" smtClean="0">
                <a:effectLst/>
              </a:rPr>
              <a:t>Protist</a:t>
            </a:r>
            <a:r>
              <a:rPr lang="en-US" altLang="en-US" dirty="0" smtClean="0">
                <a:effectLst/>
              </a:rPr>
              <a:t> </a:t>
            </a:r>
            <a:r>
              <a:rPr lang="en-US" altLang="en-US" dirty="0" smtClean="0">
                <a:effectLst/>
              </a:rPr>
              <a:t>Web Adventure (3 completed)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u="sng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u="sng" dirty="0" smtClean="0">
                <a:solidFill>
                  <a:srgbClr val="FF0000"/>
                </a:solidFill>
              </a:rPr>
              <a:t>Warm Up: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Mental Math – be ready.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i="1" dirty="0" smtClean="0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i="1" dirty="0" smtClean="0">
                <a:solidFill>
                  <a:srgbClr val="7030A0"/>
                </a:solidFill>
              </a:rPr>
              <a:t>I </a:t>
            </a:r>
            <a:r>
              <a:rPr lang="en-US" altLang="en-US" i="1" dirty="0" smtClean="0">
                <a:solidFill>
                  <a:srgbClr val="7030A0"/>
                </a:solidFill>
              </a:rPr>
              <a:t>CAN: identify the properties of </a:t>
            </a:r>
            <a:r>
              <a:rPr lang="en-US" altLang="en-US" i="1" dirty="0" err="1" smtClean="0">
                <a:solidFill>
                  <a:srgbClr val="7030A0"/>
                </a:solidFill>
              </a:rPr>
              <a:t>protists</a:t>
            </a:r>
            <a:r>
              <a:rPr lang="en-US" altLang="en-US" i="1" dirty="0" smtClean="0">
                <a:solidFill>
                  <a:srgbClr val="7030A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i="1" dirty="0">
              <a:solidFill>
                <a:srgbClr val="7030A0"/>
              </a:solidFill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334000" y="114300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</a:rPr>
              <a:t>Mar</a:t>
            </a:r>
            <a:r>
              <a:rPr lang="en-US" altLang="en-US" b="1" dirty="0" smtClean="0">
                <a:solidFill>
                  <a:srgbClr val="7030A0"/>
                </a:solidFill>
              </a:rPr>
              <a:t>.4, 2019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95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859756"/>
              </p:ext>
            </p:extLst>
          </p:nvPr>
        </p:nvGraphicFramePr>
        <p:xfrm>
          <a:off x="228600" y="197173"/>
          <a:ext cx="8458200" cy="66608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442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Species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Locomotion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 (and sketch)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Autotroph or heterotroph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Reproduction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Amoeba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Paramecium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Euglena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Volvox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41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Protists</a:t>
            </a:r>
            <a:r>
              <a:rPr lang="en-US" dirty="0" smtClean="0"/>
              <a:t>…Animal? Plant? Fungus?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Protists</a:t>
            </a:r>
            <a:r>
              <a:rPr lang="en-US" dirty="0" smtClean="0"/>
              <a:t> are a mix of organisms that don’t exactly fit into the animal, plant, or fungus kingdoms…and sort of fits into all of them!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Protists</a:t>
            </a:r>
            <a:r>
              <a:rPr lang="en-US" dirty="0" smtClean="0"/>
              <a:t> are __________________ - which means they have a nucleus and other membrane bound organelles.  The other category would be prokaryotic.  What are we?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581400"/>
            <a:ext cx="2020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eukaryotes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0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4525963"/>
          </a:xfrm>
        </p:spPr>
        <p:txBody>
          <a:bodyPr/>
          <a:lstStyle/>
          <a:p>
            <a:r>
              <a:rPr lang="en-US" dirty="0" smtClean="0"/>
              <a:t>____________________ - one celled organisms.</a:t>
            </a:r>
          </a:p>
          <a:p>
            <a:r>
              <a:rPr lang="en-US" dirty="0" smtClean="0"/>
              <a:t>Some have animal – like qualities (_____________ means “first animal” in Greek)</a:t>
            </a:r>
          </a:p>
          <a:p>
            <a:r>
              <a:rPr lang="en-US" dirty="0" smtClean="0"/>
              <a:t>Some have plant-like qualities like _______________</a:t>
            </a:r>
          </a:p>
          <a:p>
            <a:r>
              <a:rPr lang="en-US" dirty="0" smtClean="0"/>
              <a:t>Some are like fungi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7675" y="1231612"/>
            <a:ext cx="2100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Uni</a:t>
            </a:r>
            <a:r>
              <a:rPr lang="en-US" sz="3200" dirty="0" smtClean="0">
                <a:solidFill>
                  <a:srgbClr val="FF0000"/>
                </a:solidFill>
              </a:rPr>
              <a:t>-cellular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1245" y="2286000"/>
            <a:ext cx="1660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Protozoa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361151"/>
            <a:ext cx="6221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Chlorophyll to use in photosynthesis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Protists</a:t>
            </a:r>
            <a:r>
              <a:rPr lang="en-US" dirty="0" smtClean="0"/>
              <a:t> – finding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who can feed themselves with photosynthesis are called ________________</a:t>
            </a:r>
          </a:p>
          <a:p>
            <a:r>
              <a:rPr lang="en-US" dirty="0" smtClean="0"/>
              <a:t>Those who must find food in the environment around them (or move to find food) are called ________________________.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2057400"/>
            <a:ext cx="2071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Autotrophs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657600"/>
            <a:ext cx="2415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Heterotrophs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8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Protists</a:t>
            </a:r>
            <a:r>
              <a:rPr lang="en-US" dirty="0" smtClean="0"/>
              <a:t> - locomotion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dirty="0" smtClean="0"/>
              <a:t>Some use a fake foot that they ooze outward to move, its called a … 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example is the 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200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Amoeba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057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Pseudopod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459" y="4041773"/>
            <a:ext cx="4347986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2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Protists</a:t>
            </a:r>
            <a:r>
              <a:rPr lang="en-US" dirty="0" smtClean="0"/>
              <a:t> - locomotion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43926">
            <a:off x="2981325" y="4186629"/>
            <a:ext cx="2724150" cy="277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dirty="0" smtClean="0"/>
              <a:t>Some have small, hair-like structures that come out of the membrane all over the organism… 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example is the 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657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Paramecium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514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Cilia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4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Protists</a:t>
            </a:r>
            <a:r>
              <a:rPr lang="en-US" dirty="0" smtClean="0"/>
              <a:t> - locomotion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Some use a whip-like tail known as a 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example of this is the 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981200"/>
            <a:ext cx="179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Flagellum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3200400"/>
            <a:ext cx="1507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Euglena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17203" y="3023591"/>
            <a:ext cx="3474997" cy="499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0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Protists</a:t>
            </a:r>
            <a:r>
              <a:rPr lang="en-US" dirty="0" smtClean="0"/>
              <a:t> - locomotion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dirty="0" smtClean="0"/>
              <a:t>Some work with each other – combining flagella and teamwork…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example is the 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08763" y="3121316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Volvox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564" y="4038600"/>
            <a:ext cx="2810983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22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375"/>
            <a:ext cx="8229600" cy="289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 use a fake foot that they ooze outward to move, its called a … __________________</a:t>
            </a:r>
          </a:p>
          <a:p>
            <a:r>
              <a:rPr lang="en-US" dirty="0" smtClean="0"/>
              <a:t>Single celled or ___________________</a:t>
            </a:r>
          </a:p>
          <a:p>
            <a:r>
              <a:rPr lang="en-US" dirty="0" smtClean="0"/>
              <a:t>They must find food in the environment so they are ________________________________</a:t>
            </a:r>
          </a:p>
          <a:p>
            <a:r>
              <a:rPr lang="en-US" dirty="0" smtClean="0"/>
              <a:t>They reproduce through _____________ which means they simply split into two cells.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371600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Pseudopod</a:t>
            </a:r>
            <a:endParaRPr lang="en-US" sz="27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0"/>
            <a:ext cx="4347986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7600" y="1879431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>
                <a:solidFill>
                  <a:srgbClr val="FF0000"/>
                </a:solidFill>
              </a:rPr>
              <a:t>Uni</a:t>
            </a:r>
            <a:r>
              <a:rPr lang="en-US" sz="2700" dirty="0" smtClean="0">
                <a:solidFill>
                  <a:srgbClr val="FF0000"/>
                </a:solidFill>
              </a:rPr>
              <a:t>-cellular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0313" y="2590800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Heterotrophs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4900" y="2951018"/>
            <a:ext cx="15471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Fission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787" y="5191125"/>
            <a:ext cx="366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Amoeba Feeds! </a:t>
            </a:r>
            <a:r>
              <a:rPr lang="en-US" dirty="0" err="1" smtClean="0">
                <a:hlinkClick r:id="rId3"/>
              </a:rPr>
              <a:t>Youtube</a:t>
            </a:r>
            <a:r>
              <a:rPr lang="en-US" dirty="0" smtClean="0">
                <a:hlinkClick r:id="rId3"/>
              </a:rPr>
              <a:t>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9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Paramecium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43926">
            <a:off x="870160" y="4179700"/>
            <a:ext cx="2724150" cy="277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have small, hair-like structures that come out of the membrane all over the organism… __________________</a:t>
            </a:r>
          </a:p>
          <a:p>
            <a:r>
              <a:rPr lang="en-US" dirty="0" smtClean="0"/>
              <a:t>Single-celled or ______________________</a:t>
            </a:r>
          </a:p>
          <a:p>
            <a:r>
              <a:rPr lang="en-US" dirty="0" smtClean="0"/>
              <a:t>Collect food from the environment so they must be _____________________</a:t>
            </a:r>
          </a:p>
          <a:p>
            <a:r>
              <a:rPr lang="en-US" dirty="0" smtClean="0"/>
              <a:t>Reproduce through ________________________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1981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Cilia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2900" y="2438400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>
                <a:solidFill>
                  <a:srgbClr val="FF0000"/>
                </a:solidFill>
              </a:rPr>
              <a:t>Uni</a:t>
            </a:r>
            <a:r>
              <a:rPr lang="en-US" sz="2700" dirty="0" smtClean="0">
                <a:solidFill>
                  <a:srgbClr val="FF0000"/>
                </a:solidFill>
              </a:rPr>
              <a:t>-cellular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0309" y="3396757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Heterotrophs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891847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Asexual means most often, but sexual reproduction is possible, too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5257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Amazing Microscopic HD Video!  Paramecium Feeding!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5124450" cy="651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181600" y="0"/>
            <a:ext cx="20574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52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Outer most part of plant cell.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4155" y="1295400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Road (smooth)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6050" y="5273799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Protein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6159" y="2452255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Controls cell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9791" y="3215350"/>
            <a:ext cx="2239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Copies ribosomes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6050" y="4032492"/>
            <a:ext cx="25578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Inner part of outer covering of plant cell.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4825" y="6166727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Power factory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055" y="2913920"/>
            <a:ext cx="153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Storage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055" y="387973"/>
            <a:ext cx="1534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Makes food from sunlight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14" y="2105101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Gel surrounding all 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64" y="5795861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Packaging plant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1494" y="1741864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Road (rough)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68961" y="-105152"/>
            <a:ext cx="1343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For Cane Cash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09183" y="3191740"/>
            <a:ext cx="3138699" cy="499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Euglena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use a whip-like tail known as a ____________________</a:t>
            </a:r>
          </a:p>
          <a:p>
            <a:r>
              <a:rPr lang="en-US" dirty="0" smtClean="0"/>
              <a:t>Single celled or ______________________</a:t>
            </a:r>
          </a:p>
          <a:p>
            <a:r>
              <a:rPr lang="en-US" dirty="0" smtClean="0"/>
              <a:t>Can either use photosynthesis OR collect food from the environment so a  ________________</a:t>
            </a:r>
          </a:p>
          <a:p>
            <a:r>
              <a:rPr lang="en-US" dirty="0" smtClean="0"/>
              <a:t>Reproduces through 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981200"/>
            <a:ext cx="179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Flagellum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2438400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>
                <a:solidFill>
                  <a:srgbClr val="FF0000"/>
                </a:solidFill>
              </a:rPr>
              <a:t>Uni</a:t>
            </a:r>
            <a:r>
              <a:rPr lang="en-US" sz="2700" dirty="0" smtClean="0">
                <a:solidFill>
                  <a:srgbClr val="FF0000"/>
                </a:solidFill>
              </a:rPr>
              <a:t>-cellular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3181" y="3359726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Heterotroph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3867558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Fission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5090658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EUGLENA</a:t>
            </a:r>
            <a:r>
              <a:rPr lang="en-US" dirty="0" smtClean="0"/>
              <a:t>: min 5:05 shows flagella fairly well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3359727"/>
            <a:ext cx="12573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Auto / 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err="1" smtClean="0"/>
              <a:t>Volvox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895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work with each other – combining flagella and teamwork…</a:t>
            </a:r>
          </a:p>
          <a:p>
            <a:r>
              <a:rPr lang="en-US" dirty="0" err="1" smtClean="0"/>
              <a:t>Volvox</a:t>
            </a:r>
            <a:r>
              <a:rPr lang="en-US" dirty="0" smtClean="0"/>
              <a:t> is actually many cells but each is an individual organism – they simply live together in a colony for the ease of life.</a:t>
            </a:r>
          </a:p>
          <a:p>
            <a:r>
              <a:rPr lang="en-US" dirty="0" smtClean="0"/>
              <a:t>Contain chlorophyll so must be _______________ but can also collect NUTRIENTS from the environment so considered both 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86250"/>
            <a:ext cx="2810983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0873" y="2810333"/>
            <a:ext cx="2514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Plant-like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2900" y="3352800"/>
            <a:ext cx="3390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Auto and heterotroph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4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err="1" smtClean="0"/>
              <a:t>Volvox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86250"/>
            <a:ext cx="2810983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0668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Each of the cells have two flagella and they must coordinate them to cause motion for the entire colony.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They have a red “eye” spot that can help determine light.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They work together but seem to have poles (so they know forward and back.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err="1" smtClean="0"/>
              <a:t>volvox</a:t>
            </a:r>
            <a:r>
              <a:rPr lang="en-US" sz="2400" dirty="0" smtClean="0"/>
              <a:t> colony will reproduce new cells through asexual reproduction, but also has the ability to go to sexual reproduction so two separate colonies would be needed.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495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/>
              </a:rPr>
              <a:t>Volvox</a:t>
            </a:r>
            <a:r>
              <a:rPr lang="en-US" dirty="0" smtClean="0">
                <a:hlinkClick r:id="rId3"/>
              </a:rPr>
              <a:t> Dances!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5181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4"/>
              </a:rPr>
              <a:t>Volvox</a:t>
            </a:r>
            <a:r>
              <a:rPr lang="en-US" dirty="0" smtClean="0">
                <a:hlinkClick r:id="rId4"/>
              </a:rPr>
              <a:t> – showing flagella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Protist</a:t>
            </a:r>
            <a:r>
              <a:rPr lang="en-US" sz="3200" dirty="0" smtClean="0">
                <a:solidFill>
                  <a:srgbClr val="FF0000"/>
                </a:solidFill>
              </a:rPr>
              <a:t> Web Adventure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17105"/>
              </p:ext>
            </p:extLst>
          </p:nvPr>
        </p:nvGraphicFramePr>
        <p:xfrm>
          <a:off x="266700" y="533400"/>
          <a:ext cx="81534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ysClr val="windowText" lastClr="000000"/>
                          </a:solidFill>
                        </a:rPr>
                        <a:t>Name of </a:t>
                      </a:r>
                      <a:r>
                        <a:rPr lang="en-US" u="sng" dirty="0" err="1" smtClean="0">
                          <a:solidFill>
                            <a:sysClr val="windowText" lastClr="000000"/>
                          </a:solidFill>
                        </a:rPr>
                        <a:t>Protist</a:t>
                      </a:r>
                      <a:endParaRPr lang="en-US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ysClr val="windowText" lastClr="000000"/>
                          </a:solidFill>
                        </a:rPr>
                        <a:t>Amoeba</a:t>
                      </a:r>
                      <a:endParaRPr lang="en-US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ysClr val="windowText" lastClr="000000"/>
                          </a:solidFill>
                        </a:rPr>
                        <a:t>Paramecium</a:t>
                      </a:r>
                      <a:endParaRPr lang="en-US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Gets food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Digests food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Gets rid of waste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Moves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Oxygen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Reproduces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9361" y="107457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Surrounds the food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1783" y="1981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Slowly brings it into the cell to digest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61783" y="2819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Waste exits through a vacuole.</a:t>
            </a:r>
          </a:p>
          <a:p>
            <a:r>
              <a:rPr lang="en-US" sz="1600" dirty="0" smtClean="0"/>
              <a:t>Moves and leaves the waste behind.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199361" y="379956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pseudopods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5958" y="4648200"/>
            <a:ext cx="3091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Gets oxygen from water, soil, or other animals it lives on.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9361" y="5638800"/>
            <a:ext cx="278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Through binary FISSION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1074571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Uses </a:t>
            </a:r>
            <a:r>
              <a:rPr lang="en-US" sz="1400" dirty="0" err="1" smtClean="0"/>
              <a:t>cillia</a:t>
            </a:r>
            <a:r>
              <a:rPr lang="en-US" sz="1400" dirty="0" smtClean="0"/>
              <a:t> to help ingest food (“sweep” it in)</a:t>
            </a:r>
          </a:p>
          <a:p>
            <a:r>
              <a:rPr lang="en-US" sz="1400" dirty="0" smtClean="0"/>
              <a:t>Also uses oral groove to catch food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70428" y="1981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Digested by food vacuole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04875" y="2911732"/>
            <a:ext cx="2533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Released through anal pore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70428" y="3810000"/>
            <a:ext cx="253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Cilia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70428" y="4648200"/>
            <a:ext cx="2533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water that it lives in.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5638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Sexual and Asexual as needed.  Asexual is most common.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5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Protist</a:t>
            </a:r>
            <a:r>
              <a:rPr lang="en-US" sz="3200" dirty="0" smtClean="0">
                <a:solidFill>
                  <a:srgbClr val="FF0000"/>
                </a:solidFill>
              </a:rPr>
              <a:t> Web Adventure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177844"/>
              </p:ext>
            </p:extLst>
          </p:nvPr>
        </p:nvGraphicFramePr>
        <p:xfrm>
          <a:off x="266700" y="533400"/>
          <a:ext cx="81534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ysClr val="windowText" lastClr="000000"/>
                          </a:solidFill>
                        </a:rPr>
                        <a:t>Name of </a:t>
                      </a:r>
                      <a:r>
                        <a:rPr lang="en-US" u="sng" dirty="0" err="1" smtClean="0">
                          <a:solidFill>
                            <a:sysClr val="windowText" lastClr="000000"/>
                          </a:solidFill>
                        </a:rPr>
                        <a:t>Protist</a:t>
                      </a:r>
                      <a:endParaRPr lang="en-US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ysClr val="windowText" lastClr="000000"/>
                          </a:solidFill>
                        </a:rPr>
                        <a:t>Euglena</a:t>
                      </a:r>
                      <a:endParaRPr lang="en-US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err="1" smtClean="0">
                          <a:solidFill>
                            <a:sysClr val="windowText" lastClr="000000"/>
                          </a:solidFill>
                        </a:rPr>
                        <a:t>Volvox</a:t>
                      </a:r>
                      <a:endParaRPr lang="en-US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Gets food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Digests food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Gets rid of waste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Moves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Oxygen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Reproduces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65958" y="905294"/>
            <a:ext cx="339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Contains chloroplasts which have chlorophyll to produce their own food.</a:t>
            </a:r>
          </a:p>
          <a:p>
            <a:r>
              <a:rPr lang="en-US" sz="1600" dirty="0" smtClean="0"/>
              <a:t>Can also move to food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161782" y="1981200"/>
            <a:ext cx="309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Store food in vacuoles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61783" y="2819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Through a vacuole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9361" y="379956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flagellum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5958" y="4648200"/>
            <a:ext cx="3091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Gets oxygen from the fresh water or soil they live in.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9361" y="5638800"/>
            <a:ext cx="278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Through binary FISSION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1033" y="999374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Contains chlorophyll to produce its own food.</a:t>
            </a:r>
          </a:p>
          <a:p>
            <a:r>
              <a:rPr lang="en-US" sz="1400" dirty="0" smtClean="0"/>
              <a:t>Can also move to find food – mostly algae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61033" y="1888867"/>
            <a:ext cx="2810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Digests by absorption through the cell surface (if outside source)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04875" y="2911732"/>
            <a:ext cx="253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specialized cells?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70428" y="3810000"/>
            <a:ext cx="2533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Flagellum and teamwork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70428" y="4648200"/>
            <a:ext cx="2533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water that it lives in.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5638800"/>
            <a:ext cx="2533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Sexual OR Asexual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6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5333196" cy="65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334000" y="0"/>
            <a:ext cx="1981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5579" y="5334000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Protein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052" y="1143000"/>
            <a:ext cx="2557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Outer covering of an animal cell.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4155" y="1295400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Road (smooth)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0676" y="1997269"/>
            <a:ext cx="2511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Road (rough)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99848" y="2965645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effectLst/>
              </a:rPr>
              <a:t>Gel surrounding all </a:t>
            </a:r>
            <a:endParaRPr lang="en-US" sz="2000" dirty="0">
              <a:solidFill>
                <a:srgbClr val="00B05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376534"/>
            <a:ext cx="153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C00CC"/>
                </a:solidFill>
                <a:effectLst/>
              </a:rPr>
              <a:t>Storage</a:t>
            </a:r>
            <a:endParaRPr lang="en-US" sz="2400" dirty="0">
              <a:solidFill>
                <a:srgbClr val="CC00CC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5931" y="4161094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Controls cell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4503003"/>
            <a:ext cx="2239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9900CC"/>
                </a:solidFill>
                <a:effectLst/>
              </a:rPr>
              <a:t>Copies ribosomes</a:t>
            </a:r>
            <a:endParaRPr lang="en-US" sz="2400" dirty="0">
              <a:solidFill>
                <a:srgbClr val="9900CC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3705" y="6226552"/>
            <a:ext cx="24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9900CC"/>
                </a:solidFill>
                <a:effectLst/>
              </a:rPr>
              <a:t>Packaging plant</a:t>
            </a:r>
            <a:endParaRPr lang="en-US" sz="2000" dirty="0">
              <a:solidFill>
                <a:srgbClr val="9900CC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6226552"/>
            <a:ext cx="2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Power factory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6219" y="190500"/>
            <a:ext cx="181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effectLst/>
              </a:rPr>
              <a:t>Clean up (</a:t>
            </a:r>
            <a:r>
              <a:rPr lang="en-US" sz="2400" dirty="0" err="1" smtClean="0">
                <a:solidFill>
                  <a:srgbClr val="00B050"/>
                </a:solidFill>
                <a:effectLst/>
              </a:rPr>
              <a:t>pac</a:t>
            </a:r>
            <a:r>
              <a:rPr lang="en-US" sz="2400" dirty="0" smtClean="0">
                <a:solidFill>
                  <a:srgbClr val="00B050"/>
                </a:solidFill>
                <a:effectLst/>
              </a:rPr>
              <a:t>-man)</a:t>
            </a:r>
            <a:endParaRPr lang="en-US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2061" y="4711683"/>
            <a:ext cx="22392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CC00CC"/>
                </a:solidFill>
                <a:effectLst/>
              </a:rPr>
              <a:t>Centrioles = help in cell division (reproduction)</a:t>
            </a:r>
            <a:endParaRPr lang="en-US" sz="2000" dirty="0">
              <a:solidFill>
                <a:srgbClr val="CC00CC"/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68961" y="-105152"/>
            <a:ext cx="1343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For Cane Cash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CELLS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868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94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Protists</a:t>
            </a:r>
            <a:r>
              <a:rPr lang="en-US" dirty="0" smtClean="0">
                <a:hlinkClick r:id="rId2"/>
              </a:rPr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Euglena, Amoeba, </a:t>
            </a:r>
          </a:p>
          <a:p>
            <a:r>
              <a:rPr lang="en-US" dirty="0" smtClean="0"/>
              <a:t>Paramecium, and </a:t>
            </a:r>
            <a:r>
              <a:rPr lang="en-US" dirty="0" err="1" smtClean="0"/>
              <a:t>Volvox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Amoeba Sisters video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84189"/>
            <a:ext cx="188595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2037">
            <a:off x="935196" y="380110"/>
            <a:ext cx="22193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8130"/>
            <a:ext cx="17907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0"/>
            <a:ext cx="2788708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658514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18288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Pseudopod (fake foot)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419600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07921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Amoeba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7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Euglena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85064"/>
            <a:ext cx="8036188" cy="286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1592676"/>
            <a:ext cx="21336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</a:rPr>
              <a:t>Chloroplast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372" y="3315749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Euglena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7971" y="1447800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41931" y="2073512"/>
            <a:ext cx="1692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Flagella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8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Paramecium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162800" cy="441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19200" y="1676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Paramecium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104397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Macro (big) and micro (little) nucleus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799666"/>
            <a:ext cx="109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Cilia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Volvox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676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Daughter colony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24074"/>
            <a:ext cx="4310063" cy="39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3573608"/>
            <a:ext cx="19197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Adult Colony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1431" y="5515586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Volvox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6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8550</TotalTime>
  <Words>942</Words>
  <Application>Microsoft Office PowerPoint</Application>
  <PresentationFormat>On-screen Show (4:3)</PresentationFormat>
  <Paragraphs>199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CELLS</vt:lpstr>
      <vt:lpstr>Protists…</vt:lpstr>
      <vt:lpstr>Amoeba</vt:lpstr>
      <vt:lpstr>Euglena</vt:lpstr>
      <vt:lpstr>Paramecium</vt:lpstr>
      <vt:lpstr>Volvox</vt:lpstr>
      <vt:lpstr>PowerPoint Presentation</vt:lpstr>
      <vt:lpstr>Protists…Animal? Plant? Fungus?</vt:lpstr>
      <vt:lpstr>Protists</vt:lpstr>
      <vt:lpstr>Protists – finding food</vt:lpstr>
      <vt:lpstr>Protists - locomotion</vt:lpstr>
      <vt:lpstr>Protists - locomotion</vt:lpstr>
      <vt:lpstr>Protists - locomotion</vt:lpstr>
      <vt:lpstr>Protists - locomotion</vt:lpstr>
      <vt:lpstr>Amoeba</vt:lpstr>
      <vt:lpstr>Paramecium</vt:lpstr>
      <vt:lpstr>Euglena</vt:lpstr>
      <vt:lpstr>Volvox</vt:lpstr>
      <vt:lpstr>Volvox</vt:lpstr>
      <vt:lpstr>Protist Web Adventure</vt:lpstr>
      <vt:lpstr>Protist Web Adventure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Protists…</dc:title>
  <dc:creator>Audrey Garris</dc:creator>
  <cp:lastModifiedBy>Audrey Garris</cp:lastModifiedBy>
  <cp:revision>46</cp:revision>
  <cp:lastPrinted>2017-05-25T16:27:34Z</cp:lastPrinted>
  <dcterms:created xsi:type="dcterms:W3CDTF">2012-11-26T03:31:51Z</dcterms:created>
  <dcterms:modified xsi:type="dcterms:W3CDTF">2019-03-04T14:16:42Z</dcterms:modified>
</cp:coreProperties>
</file>