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1"/>
  </p:notesMasterIdLst>
  <p:sldIdLst>
    <p:sldId id="256" r:id="rId2"/>
    <p:sldId id="344" r:id="rId3"/>
    <p:sldId id="345" r:id="rId4"/>
    <p:sldId id="258" r:id="rId5"/>
    <p:sldId id="259" r:id="rId6"/>
    <p:sldId id="260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69" r:id="rId33"/>
    <p:sldId id="270" r:id="rId34"/>
    <p:sldId id="271" r:id="rId35"/>
    <p:sldId id="272" r:id="rId36"/>
    <p:sldId id="273" r:id="rId37"/>
    <p:sldId id="274" r:id="rId38"/>
    <p:sldId id="275" r:id="rId39"/>
    <p:sldId id="276" r:id="rId40"/>
    <p:sldId id="277" r:id="rId41"/>
    <p:sldId id="278" r:id="rId42"/>
    <p:sldId id="279" r:id="rId43"/>
    <p:sldId id="280" r:id="rId44"/>
    <p:sldId id="281" r:id="rId45"/>
    <p:sldId id="326" r:id="rId46"/>
    <p:sldId id="282" r:id="rId47"/>
    <p:sldId id="283" r:id="rId48"/>
    <p:sldId id="284" r:id="rId49"/>
    <p:sldId id="285" r:id="rId50"/>
    <p:sldId id="286" r:id="rId51"/>
    <p:sldId id="287" r:id="rId52"/>
    <p:sldId id="288" r:id="rId53"/>
    <p:sldId id="289" r:id="rId54"/>
    <p:sldId id="290" r:id="rId55"/>
    <p:sldId id="291" r:id="rId56"/>
    <p:sldId id="292" r:id="rId57"/>
    <p:sldId id="293" r:id="rId58"/>
    <p:sldId id="294" r:id="rId59"/>
    <p:sldId id="295" r:id="rId60"/>
    <p:sldId id="296" r:id="rId61"/>
    <p:sldId id="297" r:id="rId62"/>
    <p:sldId id="298" r:id="rId63"/>
    <p:sldId id="299" r:id="rId64"/>
    <p:sldId id="300" r:id="rId65"/>
    <p:sldId id="301" r:id="rId66"/>
    <p:sldId id="302" r:id="rId67"/>
    <p:sldId id="303" r:id="rId68"/>
    <p:sldId id="304" r:id="rId69"/>
    <p:sldId id="305" r:id="rId70"/>
    <p:sldId id="306" r:id="rId71"/>
    <p:sldId id="307" r:id="rId72"/>
    <p:sldId id="308" r:id="rId73"/>
    <p:sldId id="309" r:id="rId74"/>
    <p:sldId id="310" r:id="rId75"/>
    <p:sldId id="311" r:id="rId76"/>
    <p:sldId id="312" r:id="rId77"/>
    <p:sldId id="313" r:id="rId78"/>
    <p:sldId id="314" r:id="rId79"/>
    <p:sldId id="315" r:id="rId80"/>
    <p:sldId id="316" r:id="rId81"/>
    <p:sldId id="317" r:id="rId82"/>
    <p:sldId id="318" r:id="rId83"/>
    <p:sldId id="319" r:id="rId84"/>
    <p:sldId id="320" r:id="rId85"/>
    <p:sldId id="321" r:id="rId86"/>
    <p:sldId id="322" r:id="rId87"/>
    <p:sldId id="323" r:id="rId88"/>
    <p:sldId id="324" r:id="rId89"/>
    <p:sldId id="325" r:id="rId90"/>
  </p:sldIdLst>
  <p:sldSz cx="9144000" cy="6858000" type="screen4x3"/>
  <p:notesSz cx="9296400" cy="7010400"/>
  <p:embeddedFontLst>
    <p:embeddedFont>
      <p:font typeface="Arial Narrow" panose="020B0606020202030204" pitchFamily="34" charset="0"/>
      <p:regular r:id="rId92"/>
      <p:bold r:id="rId93"/>
      <p:italic r:id="rId94"/>
      <p:boldItalic r:id="rId95"/>
    </p:embeddedFont>
    <p:embeddedFont>
      <p:font typeface="Courgette" panose="020B0604020202020204" charset="0"/>
      <p:regular r:id="rId96"/>
    </p:embeddedFont>
    <p:embeddedFont>
      <p:font typeface="Calibri" panose="020F0502020204030204" pitchFamily="34" charset="0"/>
      <p:regular r:id="rId97"/>
      <p:bold r:id="rId98"/>
      <p:italic r:id="rId99"/>
      <p:boldItalic r:id="rId100"/>
    </p:embeddedFont>
    <p:embeddedFont>
      <p:font typeface="Comic Sans MS" panose="030F0702030302020204" pitchFamily="66" charset="0"/>
      <p:regular r:id="rId101"/>
      <p:bold r:id="rId102"/>
      <p:italic r:id="rId103"/>
      <p:boldItalic r:id="rId104"/>
    </p:embeddedFont>
    <p:embeddedFont>
      <p:font typeface="Tahoma" panose="020B0604030504040204" pitchFamily="34" charset="0"/>
      <p:regular r:id="rId105"/>
      <p:bold r:id="rId10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74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font" Target="fonts/font11.fntdata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font" Target="fonts/font4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font" Target="fonts/font12.fntdata"/><Relationship Id="rId108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notesMaster" Target="notesMasters/notesMaster1.xml"/><Relationship Id="rId96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font" Target="fonts/font1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font" Target="fonts/font3.fntdata"/><Relationship Id="rId99" Type="http://schemas.openxmlformats.org/officeDocument/2006/relationships/font" Target="fonts/font8.fntdata"/><Relationship Id="rId10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6.fntdata"/><Relationship Id="rId104" Type="http://schemas.openxmlformats.org/officeDocument/2006/relationships/font" Target="fonts/font13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1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font" Target="fonts/font9.fntdata"/><Relationship Id="rId105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2.fntdata"/><Relationship Id="rId98" Type="http://schemas.openxmlformats.org/officeDocument/2006/relationships/font" Target="fonts/font7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029075" cy="350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265737" y="0"/>
            <a:ext cx="4029075" cy="350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895600" y="525462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28687" y="3330575"/>
            <a:ext cx="7439025" cy="3154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657975"/>
            <a:ext cx="4029075" cy="350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265737" y="6657975"/>
            <a:ext cx="4029075" cy="350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525" tIns="46750" rIns="93525" bIns="467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 Narrow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928687" y="3330575"/>
            <a:ext cx="7439025" cy="3154362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/>
          <p:cNvSpPr txBox="1">
            <a:spLocks noGrp="1"/>
          </p:cNvSpPr>
          <p:nvPr>
            <p:ph type="body" idx="1"/>
          </p:nvPr>
        </p:nvSpPr>
        <p:spPr>
          <a:xfrm>
            <a:off x="928687" y="3330575"/>
            <a:ext cx="7439025" cy="3154362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:notes"/>
          <p:cNvSpPr txBox="1">
            <a:spLocks noGrp="1"/>
          </p:cNvSpPr>
          <p:nvPr>
            <p:ph type="body" idx="1"/>
          </p:nvPr>
        </p:nvSpPr>
        <p:spPr>
          <a:xfrm>
            <a:off x="928687" y="3330575"/>
            <a:ext cx="7439025" cy="3154362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:notes"/>
          <p:cNvSpPr txBox="1">
            <a:spLocks noGrp="1"/>
          </p:cNvSpPr>
          <p:nvPr>
            <p:ph type="body" idx="1"/>
          </p:nvPr>
        </p:nvSpPr>
        <p:spPr>
          <a:xfrm>
            <a:off x="928687" y="3330575"/>
            <a:ext cx="7439025" cy="3154362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:notes"/>
          <p:cNvSpPr txBox="1">
            <a:spLocks noGrp="1"/>
          </p:cNvSpPr>
          <p:nvPr>
            <p:ph type="body" idx="1"/>
          </p:nvPr>
        </p:nvSpPr>
        <p:spPr>
          <a:xfrm>
            <a:off x="928687" y="3330575"/>
            <a:ext cx="7439025" cy="3154362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4:notes"/>
          <p:cNvSpPr txBox="1">
            <a:spLocks noGrp="1"/>
          </p:cNvSpPr>
          <p:nvPr>
            <p:ph type="body" idx="1"/>
          </p:nvPr>
        </p:nvSpPr>
        <p:spPr>
          <a:xfrm>
            <a:off x="928687" y="3330575"/>
            <a:ext cx="7439025" cy="3154362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5:notes"/>
          <p:cNvSpPr txBox="1">
            <a:spLocks noGrp="1"/>
          </p:cNvSpPr>
          <p:nvPr>
            <p:ph type="body" idx="1"/>
          </p:nvPr>
        </p:nvSpPr>
        <p:spPr>
          <a:xfrm>
            <a:off x="928687" y="3330575"/>
            <a:ext cx="7439025" cy="3154362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6:notes"/>
          <p:cNvSpPr txBox="1">
            <a:spLocks noGrp="1"/>
          </p:cNvSpPr>
          <p:nvPr>
            <p:ph type="body" idx="1"/>
          </p:nvPr>
        </p:nvSpPr>
        <p:spPr>
          <a:xfrm>
            <a:off x="928687" y="3330575"/>
            <a:ext cx="7439025" cy="3154362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7:notes"/>
          <p:cNvSpPr txBox="1">
            <a:spLocks noGrp="1"/>
          </p:cNvSpPr>
          <p:nvPr>
            <p:ph type="body" idx="1"/>
          </p:nvPr>
        </p:nvSpPr>
        <p:spPr>
          <a:xfrm>
            <a:off x="928687" y="3330575"/>
            <a:ext cx="7439025" cy="3154362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8:notes"/>
          <p:cNvSpPr txBox="1">
            <a:spLocks noGrp="1"/>
          </p:cNvSpPr>
          <p:nvPr>
            <p:ph type="body" idx="1"/>
          </p:nvPr>
        </p:nvSpPr>
        <p:spPr>
          <a:xfrm>
            <a:off x="928687" y="3330575"/>
            <a:ext cx="7439025" cy="3154362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9:notes"/>
          <p:cNvSpPr txBox="1">
            <a:spLocks noGrp="1"/>
          </p:cNvSpPr>
          <p:nvPr>
            <p:ph type="body" idx="1"/>
          </p:nvPr>
        </p:nvSpPr>
        <p:spPr>
          <a:xfrm>
            <a:off x="928687" y="3330575"/>
            <a:ext cx="7439025" cy="3154362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928687" y="3330575"/>
            <a:ext cx="7439025" cy="3154362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0:notes"/>
          <p:cNvSpPr txBox="1">
            <a:spLocks noGrp="1"/>
          </p:cNvSpPr>
          <p:nvPr>
            <p:ph type="body" idx="1"/>
          </p:nvPr>
        </p:nvSpPr>
        <p:spPr>
          <a:xfrm>
            <a:off x="928687" y="3330575"/>
            <a:ext cx="7439025" cy="3154362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1:notes"/>
          <p:cNvSpPr txBox="1">
            <a:spLocks noGrp="1"/>
          </p:cNvSpPr>
          <p:nvPr>
            <p:ph type="body" idx="1"/>
          </p:nvPr>
        </p:nvSpPr>
        <p:spPr>
          <a:xfrm>
            <a:off x="928687" y="3330575"/>
            <a:ext cx="7439025" cy="3154362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2:notes"/>
          <p:cNvSpPr txBox="1">
            <a:spLocks noGrp="1"/>
          </p:cNvSpPr>
          <p:nvPr>
            <p:ph type="body" idx="1"/>
          </p:nvPr>
        </p:nvSpPr>
        <p:spPr>
          <a:xfrm>
            <a:off x="928687" y="3330575"/>
            <a:ext cx="7439025" cy="3154362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3:notes"/>
          <p:cNvSpPr txBox="1">
            <a:spLocks noGrp="1"/>
          </p:cNvSpPr>
          <p:nvPr>
            <p:ph type="body" idx="1"/>
          </p:nvPr>
        </p:nvSpPr>
        <p:spPr>
          <a:xfrm>
            <a:off x="928687" y="3330575"/>
            <a:ext cx="7439025" cy="3154362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4:notes"/>
          <p:cNvSpPr txBox="1">
            <a:spLocks noGrp="1"/>
          </p:cNvSpPr>
          <p:nvPr>
            <p:ph type="body" idx="1"/>
          </p:nvPr>
        </p:nvSpPr>
        <p:spPr>
          <a:xfrm>
            <a:off x="928687" y="3330575"/>
            <a:ext cx="7439025" cy="3154362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5:notes"/>
          <p:cNvSpPr txBox="1">
            <a:spLocks noGrp="1"/>
          </p:cNvSpPr>
          <p:nvPr>
            <p:ph type="body" idx="1"/>
          </p:nvPr>
        </p:nvSpPr>
        <p:spPr>
          <a:xfrm>
            <a:off x="928687" y="3330575"/>
            <a:ext cx="7439025" cy="3154362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6:notes"/>
          <p:cNvSpPr txBox="1">
            <a:spLocks noGrp="1"/>
          </p:cNvSpPr>
          <p:nvPr>
            <p:ph type="body" idx="1"/>
          </p:nvPr>
        </p:nvSpPr>
        <p:spPr>
          <a:xfrm>
            <a:off x="928687" y="3330575"/>
            <a:ext cx="7439025" cy="3154362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7:notes"/>
          <p:cNvSpPr txBox="1">
            <a:spLocks noGrp="1"/>
          </p:cNvSpPr>
          <p:nvPr>
            <p:ph type="body" idx="1"/>
          </p:nvPr>
        </p:nvSpPr>
        <p:spPr>
          <a:xfrm>
            <a:off x="928687" y="3330575"/>
            <a:ext cx="7439025" cy="3154362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8:notes"/>
          <p:cNvSpPr txBox="1">
            <a:spLocks noGrp="1"/>
          </p:cNvSpPr>
          <p:nvPr>
            <p:ph type="body" idx="1"/>
          </p:nvPr>
        </p:nvSpPr>
        <p:spPr>
          <a:xfrm>
            <a:off x="928687" y="3330575"/>
            <a:ext cx="7439025" cy="3154362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9:notes"/>
          <p:cNvSpPr txBox="1">
            <a:spLocks noGrp="1"/>
          </p:cNvSpPr>
          <p:nvPr>
            <p:ph type="body" idx="1"/>
          </p:nvPr>
        </p:nvSpPr>
        <p:spPr>
          <a:xfrm>
            <a:off x="928687" y="3330575"/>
            <a:ext cx="7439025" cy="3154362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928687" y="3330575"/>
            <a:ext cx="7439025" cy="3154362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0:notes"/>
          <p:cNvSpPr txBox="1">
            <a:spLocks noGrp="1"/>
          </p:cNvSpPr>
          <p:nvPr>
            <p:ph type="body" idx="1"/>
          </p:nvPr>
        </p:nvSpPr>
        <p:spPr>
          <a:xfrm>
            <a:off x="928687" y="3330575"/>
            <a:ext cx="7439025" cy="3154362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1:notes"/>
          <p:cNvSpPr txBox="1">
            <a:spLocks noGrp="1"/>
          </p:cNvSpPr>
          <p:nvPr>
            <p:ph type="body" idx="1"/>
          </p:nvPr>
        </p:nvSpPr>
        <p:spPr>
          <a:xfrm>
            <a:off x="928687" y="3330575"/>
            <a:ext cx="7439025" cy="3154362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2:notes"/>
          <p:cNvSpPr txBox="1">
            <a:spLocks noGrp="1"/>
          </p:cNvSpPr>
          <p:nvPr>
            <p:ph type="body" idx="1"/>
          </p:nvPr>
        </p:nvSpPr>
        <p:spPr>
          <a:xfrm>
            <a:off x="928687" y="3330575"/>
            <a:ext cx="7439025" cy="3154362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3:notes"/>
          <p:cNvSpPr txBox="1">
            <a:spLocks noGrp="1"/>
          </p:cNvSpPr>
          <p:nvPr>
            <p:ph type="body" idx="1"/>
          </p:nvPr>
        </p:nvSpPr>
        <p:spPr>
          <a:xfrm>
            <a:off x="928687" y="3330575"/>
            <a:ext cx="7439025" cy="3154362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4:notes"/>
          <p:cNvSpPr txBox="1">
            <a:spLocks noGrp="1"/>
          </p:cNvSpPr>
          <p:nvPr>
            <p:ph type="body" idx="1"/>
          </p:nvPr>
        </p:nvSpPr>
        <p:spPr>
          <a:xfrm>
            <a:off x="928687" y="3330575"/>
            <a:ext cx="7439025" cy="3154362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5:notes"/>
          <p:cNvSpPr txBox="1">
            <a:spLocks noGrp="1"/>
          </p:cNvSpPr>
          <p:nvPr>
            <p:ph type="body" idx="1"/>
          </p:nvPr>
        </p:nvSpPr>
        <p:spPr>
          <a:xfrm>
            <a:off x="928687" y="3330575"/>
            <a:ext cx="7439025" cy="3154362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6:notes"/>
          <p:cNvSpPr txBox="1">
            <a:spLocks noGrp="1"/>
          </p:cNvSpPr>
          <p:nvPr>
            <p:ph type="body" idx="1"/>
          </p:nvPr>
        </p:nvSpPr>
        <p:spPr>
          <a:xfrm>
            <a:off x="928687" y="3330575"/>
            <a:ext cx="7439025" cy="3154362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7:notes"/>
          <p:cNvSpPr txBox="1">
            <a:spLocks noGrp="1"/>
          </p:cNvSpPr>
          <p:nvPr>
            <p:ph type="body" idx="1"/>
          </p:nvPr>
        </p:nvSpPr>
        <p:spPr>
          <a:xfrm>
            <a:off x="928687" y="3330575"/>
            <a:ext cx="7439025" cy="3154362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8:notes"/>
          <p:cNvSpPr txBox="1">
            <a:spLocks noGrp="1"/>
          </p:cNvSpPr>
          <p:nvPr>
            <p:ph type="body" idx="1"/>
          </p:nvPr>
        </p:nvSpPr>
        <p:spPr>
          <a:xfrm>
            <a:off x="928687" y="3330575"/>
            <a:ext cx="7439025" cy="3154362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9:notes"/>
          <p:cNvSpPr txBox="1">
            <a:spLocks noGrp="1"/>
          </p:cNvSpPr>
          <p:nvPr>
            <p:ph type="body" idx="1"/>
          </p:nvPr>
        </p:nvSpPr>
        <p:spPr>
          <a:xfrm>
            <a:off x="928687" y="3330575"/>
            <a:ext cx="7439025" cy="3154362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928687" y="3330575"/>
            <a:ext cx="7439025" cy="3154362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0:notes"/>
          <p:cNvSpPr txBox="1">
            <a:spLocks noGrp="1"/>
          </p:cNvSpPr>
          <p:nvPr>
            <p:ph type="body" idx="1"/>
          </p:nvPr>
        </p:nvSpPr>
        <p:spPr>
          <a:xfrm>
            <a:off x="928687" y="3330575"/>
            <a:ext cx="7439025" cy="3154362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1:notes"/>
          <p:cNvSpPr txBox="1">
            <a:spLocks noGrp="1"/>
          </p:cNvSpPr>
          <p:nvPr>
            <p:ph type="body" idx="1"/>
          </p:nvPr>
        </p:nvSpPr>
        <p:spPr>
          <a:xfrm>
            <a:off x="928687" y="3330575"/>
            <a:ext cx="7439025" cy="3154362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42:notes"/>
          <p:cNvSpPr txBox="1">
            <a:spLocks noGrp="1"/>
          </p:cNvSpPr>
          <p:nvPr>
            <p:ph type="body" idx="1"/>
          </p:nvPr>
        </p:nvSpPr>
        <p:spPr>
          <a:xfrm>
            <a:off x="928687" y="3330575"/>
            <a:ext cx="7439025" cy="3154362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43:notes"/>
          <p:cNvSpPr txBox="1">
            <a:spLocks noGrp="1"/>
          </p:cNvSpPr>
          <p:nvPr>
            <p:ph type="body" idx="1"/>
          </p:nvPr>
        </p:nvSpPr>
        <p:spPr>
          <a:xfrm>
            <a:off x="928687" y="3330575"/>
            <a:ext cx="7439025" cy="3154362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44:notes"/>
          <p:cNvSpPr txBox="1">
            <a:spLocks noGrp="1"/>
          </p:cNvSpPr>
          <p:nvPr>
            <p:ph type="body" idx="1"/>
          </p:nvPr>
        </p:nvSpPr>
        <p:spPr>
          <a:xfrm>
            <a:off x="928687" y="3330575"/>
            <a:ext cx="7439025" cy="3154362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45:notes"/>
          <p:cNvSpPr txBox="1">
            <a:spLocks noGrp="1"/>
          </p:cNvSpPr>
          <p:nvPr>
            <p:ph type="body" idx="1"/>
          </p:nvPr>
        </p:nvSpPr>
        <p:spPr>
          <a:xfrm>
            <a:off x="928687" y="3330575"/>
            <a:ext cx="7439025" cy="3154362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46:notes"/>
          <p:cNvSpPr txBox="1">
            <a:spLocks noGrp="1"/>
          </p:cNvSpPr>
          <p:nvPr>
            <p:ph type="body" idx="1"/>
          </p:nvPr>
        </p:nvSpPr>
        <p:spPr>
          <a:xfrm>
            <a:off x="928687" y="3330575"/>
            <a:ext cx="7439025" cy="3154362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47:notes"/>
          <p:cNvSpPr txBox="1">
            <a:spLocks noGrp="1"/>
          </p:cNvSpPr>
          <p:nvPr>
            <p:ph type="body" idx="1"/>
          </p:nvPr>
        </p:nvSpPr>
        <p:spPr>
          <a:xfrm>
            <a:off x="928687" y="3330575"/>
            <a:ext cx="7439025" cy="3154362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8:notes"/>
          <p:cNvSpPr txBox="1">
            <a:spLocks noGrp="1"/>
          </p:cNvSpPr>
          <p:nvPr>
            <p:ph type="body" idx="1"/>
          </p:nvPr>
        </p:nvSpPr>
        <p:spPr>
          <a:xfrm>
            <a:off x="928687" y="3330575"/>
            <a:ext cx="7439025" cy="3154362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49:notes"/>
          <p:cNvSpPr txBox="1">
            <a:spLocks noGrp="1"/>
          </p:cNvSpPr>
          <p:nvPr>
            <p:ph type="body" idx="1"/>
          </p:nvPr>
        </p:nvSpPr>
        <p:spPr>
          <a:xfrm>
            <a:off x="928687" y="3330575"/>
            <a:ext cx="7439025" cy="3154362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5600" y="525463"/>
            <a:ext cx="3505200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I had to end here – we just did not make it further.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4C0606-D3CC-49B1-AA90-437FE1AF01C2}" type="slidenum">
              <a:rPr lang="en-US" altLang="en-US">
                <a:latin typeface="Arial Narrow" panose="020B060602020203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55902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50:notes"/>
          <p:cNvSpPr txBox="1">
            <a:spLocks noGrp="1"/>
          </p:cNvSpPr>
          <p:nvPr>
            <p:ph type="body" idx="1"/>
          </p:nvPr>
        </p:nvSpPr>
        <p:spPr>
          <a:xfrm>
            <a:off x="928687" y="3330575"/>
            <a:ext cx="7439025" cy="3154362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51:notes"/>
          <p:cNvSpPr txBox="1">
            <a:spLocks noGrp="1"/>
          </p:cNvSpPr>
          <p:nvPr>
            <p:ph type="body" idx="1"/>
          </p:nvPr>
        </p:nvSpPr>
        <p:spPr>
          <a:xfrm>
            <a:off x="928687" y="3330575"/>
            <a:ext cx="7439025" cy="3154362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52:notes"/>
          <p:cNvSpPr txBox="1">
            <a:spLocks noGrp="1"/>
          </p:cNvSpPr>
          <p:nvPr>
            <p:ph type="body" idx="1"/>
          </p:nvPr>
        </p:nvSpPr>
        <p:spPr>
          <a:xfrm>
            <a:off x="928687" y="3330575"/>
            <a:ext cx="7439025" cy="3154362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3:notes"/>
          <p:cNvSpPr txBox="1">
            <a:spLocks noGrp="1"/>
          </p:cNvSpPr>
          <p:nvPr>
            <p:ph type="body" idx="1"/>
          </p:nvPr>
        </p:nvSpPr>
        <p:spPr>
          <a:xfrm>
            <a:off x="928687" y="3330575"/>
            <a:ext cx="7439025" cy="3154362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54:notes"/>
          <p:cNvSpPr txBox="1">
            <a:spLocks noGrp="1"/>
          </p:cNvSpPr>
          <p:nvPr>
            <p:ph type="body" idx="1"/>
          </p:nvPr>
        </p:nvSpPr>
        <p:spPr>
          <a:xfrm>
            <a:off x="928687" y="3330575"/>
            <a:ext cx="7439025" cy="3154362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55:notes"/>
          <p:cNvSpPr txBox="1">
            <a:spLocks noGrp="1"/>
          </p:cNvSpPr>
          <p:nvPr>
            <p:ph type="body" idx="1"/>
          </p:nvPr>
        </p:nvSpPr>
        <p:spPr>
          <a:xfrm>
            <a:off x="928687" y="3330575"/>
            <a:ext cx="7439025" cy="3154362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56:notes"/>
          <p:cNvSpPr txBox="1">
            <a:spLocks noGrp="1"/>
          </p:cNvSpPr>
          <p:nvPr>
            <p:ph type="body" idx="1"/>
          </p:nvPr>
        </p:nvSpPr>
        <p:spPr>
          <a:xfrm>
            <a:off x="928687" y="3330575"/>
            <a:ext cx="7439025" cy="3154362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57:notes"/>
          <p:cNvSpPr txBox="1">
            <a:spLocks noGrp="1"/>
          </p:cNvSpPr>
          <p:nvPr>
            <p:ph type="body" idx="1"/>
          </p:nvPr>
        </p:nvSpPr>
        <p:spPr>
          <a:xfrm>
            <a:off x="928687" y="3330575"/>
            <a:ext cx="7439025" cy="3154362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58:notes"/>
          <p:cNvSpPr txBox="1">
            <a:spLocks noGrp="1"/>
          </p:cNvSpPr>
          <p:nvPr>
            <p:ph type="body" idx="1"/>
          </p:nvPr>
        </p:nvSpPr>
        <p:spPr>
          <a:xfrm>
            <a:off x="928687" y="3330575"/>
            <a:ext cx="7439025" cy="3154362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59:notes"/>
          <p:cNvSpPr txBox="1">
            <a:spLocks noGrp="1"/>
          </p:cNvSpPr>
          <p:nvPr>
            <p:ph type="body" idx="1"/>
          </p:nvPr>
        </p:nvSpPr>
        <p:spPr>
          <a:xfrm>
            <a:off x="928687" y="3330575"/>
            <a:ext cx="7439025" cy="3154362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928687" y="3330575"/>
            <a:ext cx="7439025" cy="3154362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60:notes"/>
          <p:cNvSpPr txBox="1">
            <a:spLocks noGrp="1"/>
          </p:cNvSpPr>
          <p:nvPr>
            <p:ph type="body" idx="1"/>
          </p:nvPr>
        </p:nvSpPr>
        <p:spPr>
          <a:xfrm>
            <a:off x="928687" y="3330575"/>
            <a:ext cx="7439025" cy="3154362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61:notes"/>
          <p:cNvSpPr txBox="1">
            <a:spLocks noGrp="1"/>
          </p:cNvSpPr>
          <p:nvPr>
            <p:ph type="body" idx="1"/>
          </p:nvPr>
        </p:nvSpPr>
        <p:spPr>
          <a:xfrm>
            <a:off x="928687" y="3330575"/>
            <a:ext cx="7439025" cy="3154362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62:notes"/>
          <p:cNvSpPr txBox="1">
            <a:spLocks noGrp="1"/>
          </p:cNvSpPr>
          <p:nvPr>
            <p:ph type="body" idx="1"/>
          </p:nvPr>
        </p:nvSpPr>
        <p:spPr>
          <a:xfrm>
            <a:off x="928687" y="3330575"/>
            <a:ext cx="7439025" cy="3154362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63:notes"/>
          <p:cNvSpPr txBox="1">
            <a:spLocks noGrp="1"/>
          </p:cNvSpPr>
          <p:nvPr>
            <p:ph type="body" idx="1"/>
          </p:nvPr>
        </p:nvSpPr>
        <p:spPr>
          <a:xfrm>
            <a:off x="928687" y="3330575"/>
            <a:ext cx="7439025" cy="3154362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64:notes"/>
          <p:cNvSpPr txBox="1">
            <a:spLocks noGrp="1"/>
          </p:cNvSpPr>
          <p:nvPr>
            <p:ph type="body" idx="1"/>
          </p:nvPr>
        </p:nvSpPr>
        <p:spPr>
          <a:xfrm>
            <a:off x="928687" y="3330575"/>
            <a:ext cx="7439025" cy="3154362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65:notes"/>
          <p:cNvSpPr txBox="1">
            <a:spLocks noGrp="1"/>
          </p:cNvSpPr>
          <p:nvPr>
            <p:ph type="body" idx="1"/>
          </p:nvPr>
        </p:nvSpPr>
        <p:spPr>
          <a:xfrm>
            <a:off x="928687" y="3330575"/>
            <a:ext cx="7439025" cy="3154362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66:notes"/>
          <p:cNvSpPr txBox="1">
            <a:spLocks noGrp="1"/>
          </p:cNvSpPr>
          <p:nvPr>
            <p:ph type="body" idx="1"/>
          </p:nvPr>
        </p:nvSpPr>
        <p:spPr>
          <a:xfrm>
            <a:off x="928687" y="3330575"/>
            <a:ext cx="7439025" cy="3154362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67:notes"/>
          <p:cNvSpPr txBox="1">
            <a:spLocks noGrp="1"/>
          </p:cNvSpPr>
          <p:nvPr>
            <p:ph type="body" idx="1"/>
          </p:nvPr>
        </p:nvSpPr>
        <p:spPr>
          <a:xfrm>
            <a:off x="928687" y="3330575"/>
            <a:ext cx="7439025" cy="3154362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68:notes"/>
          <p:cNvSpPr txBox="1">
            <a:spLocks noGrp="1"/>
          </p:cNvSpPr>
          <p:nvPr>
            <p:ph type="body" idx="1"/>
          </p:nvPr>
        </p:nvSpPr>
        <p:spPr>
          <a:xfrm>
            <a:off x="928687" y="3330575"/>
            <a:ext cx="7439025" cy="3154362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69:notes"/>
          <p:cNvSpPr txBox="1">
            <a:spLocks noGrp="1"/>
          </p:cNvSpPr>
          <p:nvPr>
            <p:ph type="body" idx="1"/>
          </p:nvPr>
        </p:nvSpPr>
        <p:spPr>
          <a:xfrm>
            <a:off x="928687" y="3330575"/>
            <a:ext cx="7439025" cy="3154362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928687" y="3330575"/>
            <a:ext cx="7439025" cy="3154362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70:notes"/>
          <p:cNvSpPr txBox="1">
            <a:spLocks noGrp="1"/>
          </p:cNvSpPr>
          <p:nvPr>
            <p:ph type="body" idx="1"/>
          </p:nvPr>
        </p:nvSpPr>
        <p:spPr>
          <a:xfrm>
            <a:off x="928687" y="3330575"/>
            <a:ext cx="7439025" cy="3154362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 txBox="1">
            <a:spLocks noGrp="1"/>
          </p:cNvSpPr>
          <p:nvPr>
            <p:ph type="body" idx="1"/>
          </p:nvPr>
        </p:nvSpPr>
        <p:spPr>
          <a:xfrm>
            <a:off x="928687" y="3330575"/>
            <a:ext cx="7439025" cy="3154362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928687" y="3330575"/>
            <a:ext cx="7439025" cy="3154362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 Narrow"/>
              <a:buNone/>
              <a:defRPr sz="1200" b="0" i="0" u="none" strike="noStrike" cap="none">
                <a:solidFill>
                  <a:srgbClr val="898989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2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5519737" y="261937"/>
            <a:ext cx="3457575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FF"/>
              </a:buClr>
              <a:buSzPts val="2500"/>
              <a:buFont typeface="Comic Sans MS"/>
              <a:buNone/>
            </a:pPr>
            <a:r>
              <a:rPr lang="en-US" sz="2500" b="0" i="0" u="none" strike="noStrike" cap="none" dirty="0">
                <a:solidFill>
                  <a:srgbClr val="0099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Mar. </a:t>
            </a:r>
            <a:r>
              <a:rPr lang="en-US" sz="2500" dirty="0" smtClean="0">
                <a:solidFill>
                  <a:srgbClr val="0099FF"/>
                </a:solidFill>
                <a:latin typeface="Comic Sans MS"/>
                <a:ea typeface="Comic Sans MS"/>
                <a:cs typeface="Comic Sans MS"/>
                <a:sym typeface="Comic Sans MS"/>
              </a:rPr>
              <a:t>19</a:t>
            </a:r>
            <a:r>
              <a:rPr lang="en-US" sz="2500" b="0" i="0" u="none" strike="noStrike" cap="none" dirty="0" smtClean="0">
                <a:solidFill>
                  <a:srgbClr val="0099FF"/>
                </a:solidFill>
                <a:latin typeface="Comic Sans MS"/>
                <a:ea typeface="Comic Sans MS"/>
                <a:cs typeface="Comic Sans MS"/>
                <a:sym typeface="Comic Sans MS"/>
              </a:rPr>
              <a:t>, 2019</a:t>
            </a:r>
            <a:endParaRPr dirty="0"/>
          </a:p>
        </p:txBody>
      </p:sp>
      <p:sp>
        <p:nvSpPr>
          <p:cNvPr id="89" name="Google Shape;89;p13"/>
          <p:cNvSpPr txBox="1">
            <a:spLocks noGrp="1"/>
          </p:cNvSpPr>
          <p:nvPr>
            <p:ph type="body" idx="1"/>
          </p:nvPr>
        </p:nvSpPr>
        <p:spPr>
          <a:xfrm>
            <a:off x="160337" y="722312"/>
            <a:ext cx="8712200" cy="3252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3200"/>
              <a:buFont typeface="Arial"/>
              <a:buNone/>
            </a:pPr>
            <a:r>
              <a:rPr lang="en-US" sz="3200" b="0" i="0" u="sng" strike="noStrike" cap="none" dirty="0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 need: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Clean paper (2)/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pencil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dirty="0" smtClean="0">
                <a:latin typeface="Comic Sans MS"/>
                <a:sym typeface="Comic Sans MS"/>
              </a:rPr>
              <a:t>Mendel notes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en-US" sz="2800" b="1" i="0" u="sng" strike="noStrike" cap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Warm Up: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Mental Math</a:t>
            </a:r>
            <a:endParaRPr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179387" y="4130675"/>
            <a:ext cx="8713787" cy="1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 Narrow"/>
              <a:buNone/>
            </a:pPr>
            <a:r>
              <a:rPr lang="en-US" sz="2800" b="1" i="1" u="sng" strike="noStrike" cap="none" dirty="0">
                <a:solidFill>
                  <a:srgbClr val="7030A0"/>
                </a:solidFill>
                <a:latin typeface="Arial Narrow"/>
                <a:ea typeface="Arial Narrow"/>
                <a:cs typeface="Arial Narrow"/>
                <a:sym typeface="Arial Narrow"/>
              </a:rPr>
              <a:t>I CAN: </a:t>
            </a:r>
            <a:r>
              <a:rPr lang="en-US" sz="2800" i="1" dirty="0" smtClean="0">
                <a:solidFill>
                  <a:srgbClr val="CC00CC"/>
                </a:solidFill>
                <a:latin typeface="Comic Sans MS"/>
                <a:ea typeface="Arial Narrow"/>
                <a:cs typeface="Arial Narrow"/>
                <a:sym typeface="Comic Sans MS"/>
              </a:rPr>
              <a:t>determine how/why traits are passed on to the next generation. </a:t>
            </a:r>
            <a:endParaRPr sz="2800" b="0" i="0" u="none" dirty="0">
              <a:solidFill>
                <a:srgbClr val="CC00CC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5" name="Google Shape;11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7187" y="849313"/>
            <a:ext cx="2890683" cy="3125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77838" y="692150"/>
            <a:ext cx="684212" cy="64928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291" name="TextBox 6"/>
          <p:cNvSpPr txBox="1">
            <a:spLocks noChangeArrowheads="1"/>
          </p:cNvSpPr>
          <p:nvPr/>
        </p:nvSpPr>
        <p:spPr bwMode="auto">
          <a:xfrm>
            <a:off x="1628775" y="682625"/>
            <a:ext cx="1944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Leaf shape</a:t>
            </a:r>
          </a:p>
        </p:txBody>
      </p:sp>
      <p:sp>
        <p:nvSpPr>
          <p:cNvPr id="38916" name="TextBox 7"/>
          <p:cNvSpPr txBox="1">
            <a:spLocks noChangeArrowheads="1"/>
          </p:cNvSpPr>
          <p:nvPr/>
        </p:nvSpPr>
        <p:spPr bwMode="auto">
          <a:xfrm>
            <a:off x="117475" y="115888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/>
              <a:t>Bead / gene </a:t>
            </a:r>
          </a:p>
        </p:txBody>
      </p:sp>
      <p:sp>
        <p:nvSpPr>
          <p:cNvPr id="38917" name="TextBox 8"/>
          <p:cNvSpPr txBox="1">
            <a:spLocks noChangeArrowheads="1"/>
          </p:cNvSpPr>
          <p:nvPr/>
        </p:nvSpPr>
        <p:spPr bwMode="auto">
          <a:xfrm>
            <a:off x="1989138" y="115888"/>
            <a:ext cx="12239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/>
              <a:t>Trait</a:t>
            </a:r>
            <a:r>
              <a:rPr lang="en-US" altLang="en-US" sz="2400"/>
              <a:t> </a:t>
            </a:r>
          </a:p>
        </p:txBody>
      </p:sp>
      <p:sp>
        <p:nvSpPr>
          <p:cNvPr id="10" name="Oval 9"/>
          <p:cNvSpPr/>
          <p:nvPr/>
        </p:nvSpPr>
        <p:spPr>
          <a:xfrm>
            <a:off x="487363" y="1550988"/>
            <a:ext cx="684212" cy="6477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7363" y="2551113"/>
            <a:ext cx="684212" cy="6477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87363" y="3402013"/>
            <a:ext cx="684212" cy="6477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297" name="TextBox 12"/>
          <p:cNvSpPr txBox="1">
            <a:spLocks noChangeArrowheads="1"/>
          </p:cNvSpPr>
          <p:nvPr/>
        </p:nvSpPr>
        <p:spPr bwMode="auto">
          <a:xfrm>
            <a:off x="3276600" y="450850"/>
            <a:ext cx="1943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Long/thin leaf</a:t>
            </a:r>
          </a:p>
        </p:txBody>
      </p:sp>
      <p:sp>
        <p:nvSpPr>
          <p:cNvPr id="12298" name="TextBox 13"/>
          <p:cNvSpPr txBox="1">
            <a:spLocks noChangeArrowheads="1"/>
          </p:cNvSpPr>
          <p:nvPr/>
        </p:nvSpPr>
        <p:spPr bwMode="auto">
          <a:xfrm>
            <a:off x="3254375" y="820738"/>
            <a:ext cx="2447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Short/round leaf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597025" y="1644650"/>
            <a:ext cx="1944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Plant height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259138" y="1497013"/>
            <a:ext cx="9715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Tall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276600" y="1874838"/>
            <a:ext cx="971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Short</a:t>
            </a:r>
          </a:p>
        </p:txBody>
      </p:sp>
      <p:sp>
        <p:nvSpPr>
          <p:cNvPr id="18" name="Oval 17"/>
          <p:cNvSpPr/>
          <p:nvPr/>
        </p:nvSpPr>
        <p:spPr>
          <a:xfrm>
            <a:off x="1162050" y="1895475"/>
            <a:ext cx="341313" cy="401638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1171575" y="1017588"/>
            <a:ext cx="331788" cy="323850"/>
          </a:xfrm>
          <a:prstGeom prst="ellipse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8928" name="TextBox 8"/>
          <p:cNvSpPr txBox="1">
            <a:spLocks noChangeArrowheads="1"/>
          </p:cNvSpPr>
          <p:nvPr/>
        </p:nvSpPr>
        <p:spPr bwMode="auto">
          <a:xfrm>
            <a:off x="3059113" y="90488"/>
            <a:ext cx="3203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/>
              <a:t>VERSIONS or ALLELES</a:t>
            </a:r>
            <a:r>
              <a:rPr lang="en-US" altLang="en-US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699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291" grpId="0"/>
      <p:bldP spid="10" grpId="0" animBg="1"/>
      <p:bldP spid="11" grpId="0" animBg="1"/>
      <p:bldP spid="12" grpId="0" animBg="1"/>
      <p:bldP spid="12297" grpId="0"/>
      <p:bldP spid="12298" grpId="0"/>
      <p:bldP spid="15" grpId="0"/>
      <p:bldP spid="16" grpId="0"/>
      <p:bldP spid="17" grpId="0"/>
      <p:bldP spid="18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684213" y="692150"/>
            <a:ext cx="215900" cy="280828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H="1">
            <a:off x="1692275" y="2057400"/>
            <a:ext cx="142875" cy="2887663"/>
          </a:xfrm>
          <a:prstGeom prst="line">
            <a:avLst/>
          </a:prstGeom>
          <a:ln w="762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49263" y="1449388"/>
            <a:ext cx="684212" cy="6477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422400" y="2565400"/>
            <a:ext cx="682625" cy="6477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08200" y="274638"/>
            <a:ext cx="692785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omic Sans MS" panose="030F0702030302020204" pitchFamily="66" charset="0"/>
              </a:rPr>
              <a:t>These genes code for </a:t>
            </a:r>
            <a:r>
              <a:rPr lang="en-US" altLang="en-US" sz="2800" i="1">
                <a:solidFill>
                  <a:srgbClr val="7030A0"/>
                </a:solidFill>
                <a:latin typeface="Comic Sans MS" panose="030F0702030302020204" pitchFamily="66" charset="0"/>
              </a:rPr>
              <a:t>flower color</a:t>
            </a:r>
            <a:r>
              <a:rPr lang="en-US" altLang="en-US" sz="2800">
                <a:latin typeface="Comic Sans MS" panose="030F0702030302020204" pitchFamily="66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omic Sans MS" panose="030F0702030302020204" pitchFamily="66" charset="0"/>
              </a:rPr>
              <a:t>It comes in two forms = white or black.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Comic Sans MS" panose="030F0702030302020204" pitchFamily="66" charset="0"/>
              </a:rPr>
              <a:t>What should this plant’s flowers look like?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CC0099"/>
                </a:solidFill>
                <a:latin typeface="Comic Sans MS" panose="030F0702030302020204" pitchFamily="66" charset="0"/>
              </a:rPr>
              <a:t>Which color is </a:t>
            </a:r>
            <a:r>
              <a:rPr lang="en-US" altLang="en-US" sz="2800" b="1" i="1" u="sng">
                <a:solidFill>
                  <a:srgbClr val="CC0099"/>
                </a:solidFill>
                <a:latin typeface="Comic Sans MS" panose="030F0702030302020204" pitchFamily="66" charset="0"/>
              </a:rPr>
              <a:t>DOMINANT</a:t>
            </a:r>
            <a:r>
              <a:rPr lang="en-US" altLang="en-US" sz="2800">
                <a:solidFill>
                  <a:srgbClr val="CC0099"/>
                </a:solidFill>
                <a:latin typeface="Comic Sans MS" panose="030F0702030302020204" pitchFamily="66" charset="0"/>
              </a:rPr>
              <a:t>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CC0099"/>
                </a:solidFill>
                <a:latin typeface="Comic Sans MS" panose="030F0702030302020204" pitchFamily="66" charset="0"/>
              </a:rPr>
              <a:t>Which color is </a:t>
            </a:r>
            <a:r>
              <a:rPr lang="en-US" altLang="en-US" sz="2000">
                <a:solidFill>
                  <a:srgbClr val="CC0099"/>
                </a:solidFill>
                <a:latin typeface="Comic Sans MS" panose="030F0702030302020204" pitchFamily="66" charset="0"/>
              </a:rPr>
              <a:t>recessive?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79613" y="3789363"/>
            <a:ext cx="7056437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Our flowers will be GRAY…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We call that </a:t>
            </a:r>
            <a:r>
              <a:rPr lang="en-US" altLang="en-US" sz="2400" b="1" i="1" u="sng">
                <a:latin typeface="Comic Sans MS" panose="030F0702030302020204" pitchFamily="66" charset="0"/>
              </a:rPr>
              <a:t>INCOMPLETE DOMINANCE </a:t>
            </a:r>
            <a:r>
              <a:rPr lang="en-US" altLang="en-US" sz="2400">
                <a:latin typeface="Comic Sans MS" panose="030F0702030302020204" pitchFamily="66" charset="0"/>
              </a:rPr>
              <a:t>(neither allele really “wins” – and yet they both do).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4871636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77838" y="692150"/>
            <a:ext cx="684212" cy="64928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1987" name="TextBox 6"/>
          <p:cNvSpPr txBox="1">
            <a:spLocks noChangeArrowheads="1"/>
          </p:cNvSpPr>
          <p:nvPr/>
        </p:nvSpPr>
        <p:spPr bwMode="auto">
          <a:xfrm>
            <a:off x="1628775" y="682625"/>
            <a:ext cx="1944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Leaf shape</a:t>
            </a:r>
          </a:p>
        </p:txBody>
      </p:sp>
      <p:sp>
        <p:nvSpPr>
          <p:cNvPr id="41988" name="TextBox 7"/>
          <p:cNvSpPr txBox="1">
            <a:spLocks noChangeArrowheads="1"/>
          </p:cNvSpPr>
          <p:nvPr/>
        </p:nvSpPr>
        <p:spPr bwMode="auto">
          <a:xfrm>
            <a:off x="117475" y="115888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/>
              <a:t>Bead / gene </a:t>
            </a:r>
          </a:p>
        </p:txBody>
      </p:sp>
      <p:sp>
        <p:nvSpPr>
          <p:cNvPr id="41989" name="TextBox 8"/>
          <p:cNvSpPr txBox="1">
            <a:spLocks noChangeArrowheads="1"/>
          </p:cNvSpPr>
          <p:nvPr/>
        </p:nvSpPr>
        <p:spPr bwMode="auto">
          <a:xfrm>
            <a:off x="1989138" y="115888"/>
            <a:ext cx="12239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/>
              <a:t>Trait</a:t>
            </a:r>
            <a:r>
              <a:rPr lang="en-US" altLang="en-US" sz="2400"/>
              <a:t> </a:t>
            </a:r>
          </a:p>
        </p:txBody>
      </p:sp>
      <p:sp>
        <p:nvSpPr>
          <p:cNvPr id="10" name="Oval 9"/>
          <p:cNvSpPr/>
          <p:nvPr/>
        </p:nvSpPr>
        <p:spPr>
          <a:xfrm>
            <a:off x="487363" y="1550988"/>
            <a:ext cx="684212" cy="6477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7363" y="2420938"/>
            <a:ext cx="684212" cy="6477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87363" y="3402013"/>
            <a:ext cx="684212" cy="6477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1993" name="TextBox 12"/>
          <p:cNvSpPr txBox="1">
            <a:spLocks noChangeArrowheads="1"/>
          </p:cNvSpPr>
          <p:nvPr/>
        </p:nvSpPr>
        <p:spPr bwMode="auto">
          <a:xfrm>
            <a:off x="3276600" y="360363"/>
            <a:ext cx="1943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Long/thin leaf</a:t>
            </a:r>
          </a:p>
        </p:txBody>
      </p:sp>
      <p:sp>
        <p:nvSpPr>
          <p:cNvPr id="41994" name="TextBox 13"/>
          <p:cNvSpPr txBox="1">
            <a:spLocks noChangeArrowheads="1"/>
          </p:cNvSpPr>
          <p:nvPr/>
        </p:nvSpPr>
        <p:spPr bwMode="auto">
          <a:xfrm>
            <a:off x="3276600" y="768350"/>
            <a:ext cx="2447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Short/round leaf</a:t>
            </a:r>
          </a:p>
        </p:txBody>
      </p:sp>
      <p:sp>
        <p:nvSpPr>
          <p:cNvPr id="41995" name="TextBox 14"/>
          <p:cNvSpPr txBox="1">
            <a:spLocks noChangeArrowheads="1"/>
          </p:cNvSpPr>
          <p:nvPr/>
        </p:nvSpPr>
        <p:spPr bwMode="auto">
          <a:xfrm>
            <a:off x="1597025" y="1644650"/>
            <a:ext cx="1944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Plant height</a:t>
            </a:r>
          </a:p>
        </p:txBody>
      </p:sp>
      <p:sp>
        <p:nvSpPr>
          <p:cNvPr id="41996" name="TextBox 15"/>
          <p:cNvSpPr txBox="1">
            <a:spLocks noChangeArrowheads="1"/>
          </p:cNvSpPr>
          <p:nvPr/>
        </p:nvSpPr>
        <p:spPr bwMode="auto">
          <a:xfrm>
            <a:off x="3276600" y="1414463"/>
            <a:ext cx="9715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Tall</a:t>
            </a:r>
          </a:p>
        </p:txBody>
      </p:sp>
      <p:sp>
        <p:nvSpPr>
          <p:cNvPr id="41997" name="TextBox 16"/>
          <p:cNvSpPr txBox="1">
            <a:spLocks noChangeArrowheads="1"/>
          </p:cNvSpPr>
          <p:nvPr/>
        </p:nvSpPr>
        <p:spPr bwMode="auto">
          <a:xfrm>
            <a:off x="3276600" y="1874838"/>
            <a:ext cx="971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Short</a:t>
            </a:r>
          </a:p>
        </p:txBody>
      </p:sp>
      <p:cxnSp>
        <p:nvCxnSpPr>
          <p:cNvPr id="4" name="Straight Arrow Connector 3"/>
          <p:cNvCxnSpPr>
            <a:stCxn id="11" idx="6"/>
          </p:cNvCxnSpPr>
          <p:nvPr/>
        </p:nvCxnSpPr>
        <p:spPr>
          <a:xfrm>
            <a:off x="1171575" y="2744788"/>
            <a:ext cx="601663" cy="468312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2" idx="6"/>
          </p:cNvCxnSpPr>
          <p:nvPr/>
        </p:nvCxnSpPr>
        <p:spPr>
          <a:xfrm flipV="1">
            <a:off x="1171575" y="3402013"/>
            <a:ext cx="601663" cy="32385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749425" y="3068638"/>
            <a:ext cx="17922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Flower color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413125" y="2611438"/>
            <a:ext cx="19446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White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419475" y="3416300"/>
            <a:ext cx="1944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Black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067175" y="3006725"/>
            <a:ext cx="973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Gray</a:t>
            </a:r>
          </a:p>
        </p:txBody>
      </p:sp>
      <p:sp>
        <p:nvSpPr>
          <p:cNvPr id="22" name="Oval 21"/>
          <p:cNvSpPr/>
          <p:nvPr/>
        </p:nvSpPr>
        <p:spPr>
          <a:xfrm>
            <a:off x="1130300" y="1905000"/>
            <a:ext cx="342900" cy="403225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210175" y="2873375"/>
            <a:ext cx="4105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Comic Sans MS" panose="030F0702030302020204" pitchFamily="66" charset="0"/>
              </a:rPr>
              <a:t>Incomplete Dominance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508625" y="1089025"/>
            <a:ext cx="4103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Comic Sans MS" panose="030F0702030302020204" pitchFamily="66" charset="0"/>
              </a:rPr>
              <a:t>Complete Dominance</a:t>
            </a:r>
          </a:p>
        </p:txBody>
      </p:sp>
      <p:sp>
        <p:nvSpPr>
          <p:cNvPr id="26" name="Right Brace 25"/>
          <p:cNvSpPr/>
          <p:nvPr/>
        </p:nvSpPr>
        <p:spPr>
          <a:xfrm>
            <a:off x="5033963" y="347663"/>
            <a:ext cx="422275" cy="2046287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123950" y="1103313"/>
            <a:ext cx="342900" cy="32385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714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4" grpId="0"/>
      <p:bldP spid="25" grpId="0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097463" y="609600"/>
            <a:ext cx="684212" cy="6477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5895975" y="609600"/>
            <a:ext cx="684213" cy="6477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74675" y="623888"/>
            <a:ext cx="682625" cy="6477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677988" y="1597025"/>
            <a:ext cx="342900" cy="32385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55625" y="3290888"/>
            <a:ext cx="684213" cy="64928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643063" y="4260850"/>
            <a:ext cx="342900" cy="401638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473200" y="614363"/>
            <a:ext cx="684213" cy="6477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84200" y="1435100"/>
            <a:ext cx="684213" cy="6477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55650" y="2319338"/>
            <a:ext cx="341313" cy="32385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646238" y="2319338"/>
            <a:ext cx="342900" cy="32385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473200" y="3297238"/>
            <a:ext cx="684213" cy="6477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55625" y="4137025"/>
            <a:ext cx="684213" cy="64928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654175" y="5084763"/>
            <a:ext cx="341313" cy="403225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27075" y="5084763"/>
            <a:ext cx="341313" cy="403225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555875" y="623888"/>
            <a:ext cx="2087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Long / thin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562225" y="1528763"/>
            <a:ext cx="2089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Long / thin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597150" y="2249488"/>
            <a:ext cx="2190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Short / round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647950" y="3414713"/>
            <a:ext cx="8445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Tall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700338" y="4200525"/>
            <a:ext cx="906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Tall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762250" y="5056188"/>
            <a:ext cx="1377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Short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092950" y="703263"/>
            <a:ext cx="9064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Gray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146925" y="1458913"/>
            <a:ext cx="1025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Black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146925" y="2249488"/>
            <a:ext cx="1385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White</a:t>
            </a:r>
          </a:p>
        </p:txBody>
      </p:sp>
      <p:sp>
        <p:nvSpPr>
          <p:cNvPr id="27" name="Oval 26"/>
          <p:cNvSpPr/>
          <p:nvPr/>
        </p:nvSpPr>
        <p:spPr>
          <a:xfrm>
            <a:off x="5895975" y="1385888"/>
            <a:ext cx="684213" cy="6492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097463" y="1395413"/>
            <a:ext cx="684212" cy="6477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895975" y="2157413"/>
            <a:ext cx="684213" cy="6477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097463" y="2157413"/>
            <a:ext cx="684212" cy="6477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411413" y="115888"/>
            <a:ext cx="22320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 u="sng">
                <a:solidFill>
                  <a:srgbClr val="3366FF"/>
                </a:solidFill>
              </a:rPr>
              <a:t>Phenotype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724650" y="127000"/>
            <a:ext cx="2230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 u="sng">
                <a:solidFill>
                  <a:srgbClr val="3366FF"/>
                </a:solidFill>
              </a:rPr>
              <a:t>Phenotype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68313" y="42863"/>
            <a:ext cx="18399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 u="sng">
                <a:solidFill>
                  <a:srgbClr val="FF0000"/>
                </a:solidFill>
              </a:rPr>
              <a:t>Genotype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787900" y="115888"/>
            <a:ext cx="17922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 u="sng">
                <a:solidFill>
                  <a:srgbClr val="FF0000"/>
                </a:solidFill>
              </a:rPr>
              <a:t>Genotype</a:t>
            </a:r>
          </a:p>
        </p:txBody>
      </p:sp>
    </p:spTree>
    <p:extLst>
      <p:ext uri="{BB962C8B-B14F-4D97-AF65-F5344CB8AC3E}">
        <p14:creationId xmlns:p14="http://schemas.microsoft.com/office/powerpoint/2010/main" val="32584090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1" grpId="0"/>
      <p:bldP spid="23" grpId="0"/>
      <p:bldP spid="24" grpId="0"/>
      <p:bldP spid="25" grpId="0"/>
      <p:bldP spid="26" grpId="0"/>
      <p:bldP spid="27" grpId="0" animBg="1"/>
      <p:bldP spid="28" grpId="0" animBg="1"/>
      <p:bldP spid="29" grpId="0" animBg="1"/>
      <p:bldP spid="30" grpId="0" animBg="1"/>
      <p:bldP spid="20" grpId="0"/>
      <p:bldP spid="31" grpId="0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900113" y="260350"/>
            <a:ext cx="7197725" cy="731838"/>
          </a:xfrm>
        </p:spPr>
        <p:txBody>
          <a:bodyPr/>
          <a:lstStyle/>
          <a:p>
            <a:r>
              <a:rPr lang="en-US" altLang="en-US" smtClean="0">
                <a:latin typeface="Comic Sans MS" panose="030F0702030302020204" pitchFamily="66" charset="0"/>
              </a:rPr>
              <a:t>Stem shape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981075"/>
            <a:ext cx="8497887" cy="15843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mtClean="0">
                <a:latin typeface="Comic Sans MS" panose="030F0702030302020204" pitchFamily="66" charset="0"/>
              </a:rPr>
              <a:t>Stem shape is also on the small chromosome and is represented by purple beads.</a:t>
            </a:r>
          </a:p>
          <a:p>
            <a:pPr marL="0" indent="0">
              <a:buFontTx/>
              <a:buNone/>
            </a:pPr>
            <a:endParaRPr lang="en-US" altLang="en-US" smtClean="0">
              <a:latin typeface="Comic Sans MS" panose="030F0702030302020204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76263" y="2554288"/>
            <a:ext cx="719137" cy="720725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38313" y="2554288"/>
            <a:ext cx="55038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Large, dark purple bead = spiral stem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Dominant? Recessive?</a:t>
            </a:r>
          </a:p>
        </p:txBody>
      </p:sp>
      <p:sp>
        <p:nvSpPr>
          <p:cNvPr id="6" name="Oval 5"/>
          <p:cNvSpPr/>
          <p:nvPr/>
        </p:nvSpPr>
        <p:spPr>
          <a:xfrm>
            <a:off x="755650" y="3743325"/>
            <a:ext cx="360363" cy="360363"/>
          </a:xfrm>
          <a:prstGeom prst="ellipse">
            <a:avLst/>
          </a:prstGeom>
          <a:solidFill>
            <a:srgbClr val="C198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28750" y="3560763"/>
            <a:ext cx="58626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Small, light purple bead = straight stem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Dominant? Recessive?</a:t>
            </a: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239963"/>
            <a:ext cx="143510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33375" y="4491038"/>
            <a:ext cx="80549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If our plant has a spiral stem, what bead combinations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are possible?</a:t>
            </a:r>
          </a:p>
        </p:txBody>
      </p:sp>
      <p:sp>
        <p:nvSpPr>
          <p:cNvPr id="10" name="Oval 9"/>
          <p:cNvSpPr/>
          <p:nvPr/>
        </p:nvSpPr>
        <p:spPr>
          <a:xfrm>
            <a:off x="2247900" y="5265738"/>
            <a:ext cx="719138" cy="719137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295400" y="5265738"/>
            <a:ext cx="720725" cy="719137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651500" y="5135563"/>
            <a:ext cx="720725" cy="719137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516688" y="5265738"/>
            <a:ext cx="358775" cy="358775"/>
          </a:xfrm>
          <a:prstGeom prst="ellipse">
            <a:avLst/>
          </a:prstGeom>
          <a:solidFill>
            <a:srgbClr val="C198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181475" y="6134100"/>
            <a:ext cx="358775" cy="360363"/>
          </a:xfrm>
          <a:prstGeom prst="ellipse">
            <a:avLst/>
          </a:prstGeom>
          <a:solidFill>
            <a:srgbClr val="C198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563938" y="6165850"/>
            <a:ext cx="360362" cy="358775"/>
          </a:xfrm>
          <a:prstGeom prst="ellipse">
            <a:avLst/>
          </a:prstGeom>
          <a:solidFill>
            <a:srgbClr val="C198E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3348038" y="5611813"/>
            <a:ext cx="1368425" cy="1404937"/>
          </a:xfrm>
          <a:prstGeom prst="mathMultiply">
            <a:avLst>
              <a:gd name="adj1" fmla="val 2004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674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6" grpId="0" animBg="1"/>
      <p:bldP spid="7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15888"/>
            <a:ext cx="77724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EF0B88"/>
                </a:solidFill>
                <a:latin typeface="Comic Sans MS" panose="030F0702030302020204" pitchFamily="66" charset="0"/>
              </a:rPr>
              <a:t>Large bead / small bead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713" y="1268413"/>
            <a:ext cx="8255000" cy="223996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Comic Sans MS" panose="030F0702030302020204" pitchFamily="66" charset="0"/>
              </a:rPr>
              <a:t>If the plant has a mixture of large beads and small beads, where should the beads go?</a:t>
            </a:r>
          </a:p>
          <a:p>
            <a:pPr>
              <a:defRPr/>
            </a:pPr>
            <a:r>
              <a:rPr lang="en-US" dirty="0" smtClean="0">
                <a:latin typeface="Comic Sans MS" panose="030F0702030302020204" pitchFamily="66" charset="0"/>
              </a:rPr>
              <a:t>Does it really matter?</a:t>
            </a:r>
          </a:p>
          <a:p>
            <a:pPr marL="0" indent="0">
              <a:buFontTx/>
              <a:buNone/>
              <a:defRPr/>
            </a:pP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3850" y="3573463"/>
            <a:ext cx="82804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omic Sans MS" panose="030F0702030302020204" pitchFamily="66" charset="0"/>
              </a:rPr>
              <a:t>It does NOT matter – as long as you get one bead for a trait from each parent.  For example, you must get a height bead from </a:t>
            </a:r>
            <a:r>
              <a:rPr lang="en-US" altLang="en-US" sz="2400">
                <a:solidFill>
                  <a:srgbClr val="FF66CC"/>
                </a:solidFill>
                <a:latin typeface="Comic Sans MS" panose="030F0702030302020204" pitchFamily="66" charset="0"/>
              </a:rPr>
              <a:t>MOM </a:t>
            </a:r>
            <a:r>
              <a:rPr lang="en-US" altLang="en-US" sz="2400">
                <a:solidFill>
                  <a:srgbClr val="0070C0"/>
                </a:solidFill>
                <a:latin typeface="Comic Sans MS" panose="030F0702030302020204" pitchFamily="66" charset="0"/>
              </a:rPr>
              <a:t>and a height bead from </a:t>
            </a:r>
            <a:r>
              <a:rPr lang="en-US" altLang="en-US" sz="2400">
                <a:solidFill>
                  <a:srgbClr val="00B0F0"/>
                </a:solidFill>
                <a:latin typeface="Comic Sans MS" panose="030F0702030302020204" pitchFamily="66" charset="0"/>
              </a:rPr>
              <a:t>DAD.</a:t>
            </a:r>
          </a:p>
        </p:txBody>
      </p:sp>
    </p:spTree>
    <p:extLst>
      <p:ext uri="{BB962C8B-B14F-4D97-AF65-F5344CB8AC3E}">
        <p14:creationId xmlns:p14="http://schemas.microsoft.com/office/powerpoint/2010/main" val="40045486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115888"/>
            <a:ext cx="7772400" cy="1019175"/>
          </a:xfrm>
        </p:spPr>
        <p:txBody>
          <a:bodyPr/>
          <a:lstStyle/>
          <a:p>
            <a:r>
              <a:rPr lang="en-US" altLang="en-US" smtClean="0">
                <a:latin typeface="Comic Sans MS" panose="030F0702030302020204" pitchFamily="66" charset="0"/>
              </a:rPr>
              <a:t>Root shape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5900" y="1125538"/>
            <a:ext cx="5830888" cy="58261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400" smtClean="0">
                <a:latin typeface="Comic Sans MS" panose="030F0702030302020204" pitchFamily="66" charset="0"/>
              </a:rPr>
              <a:t>Large, solid blue = branched hairy root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771775" y="2371725"/>
            <a:ext cx="633571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2400" kern="0" dirty="0" smtClean="0">
                <a:latin typeface="Comic Sans MS" panose="030F0702030302020204" pitchFamily="66" charset="0"/>
              </a:rPr>
              <a:t>Large, clear blue = single, non-hairy root</a:t>
            </a:r>
            <a:endParaRPr lang="en-US" sz="2400" kern="0" dirty="0">
              <a:latin typeface="Comic Sans MS" panose="030F0702030302020204" pitchFamily="66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331913" y="981075"/>
            <a:ext cx="719137" cy="708025"/>
          </a:xfrm>
          <a:prstGeom prst="ellipse">
            <a:avLst/>
          </a:prstGeom>
          <a:solidFill>
            <a:srgbClr val="33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331913" y="2355850"/>
            <a:ext cx="719137" cy="708025"/>
            <a:chOff x="1331640" y="2709230"/>
            <a:chExt cx="720080" cy="708795"/>
          </a:xfrm>
        </p:grpSpPr>
        <p:sp>
          <p:nvSpPr>
            <p:cNvPr id="6" name="Oval 5"/>
            <p:cNvSpPr/>
            <p:nvPr/>
          </p:nvSpPr>
          <p:spPr>
            <a:xfrm>
              <a:off x="1331640" y="2709230"/>
              <a:ext cx="720080" cy="708795"/>
            </a:xfrm>
            <a:prstGeom prst="ellipse">
              <a:avLst/>
            </a:prstGeom>
            <a:solidFill>
              <a:srgbClr val="00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" name="Moon 6"/>
            <p:cNvSpPr/>
            <p:nvPr/>
          </p:nvSpPr>
          <p:spPr>
            <a:xfrm rot="668845">
              <a:off x="1384096" y="2772799"/>
              <a:ext cx="360836" cy="584835"/>
            </a:xfrm>
            <a:prstGeom prst="moon">
              <a:avLst>
                <a:gd name="adj" fmla="val 2994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3573463"/>
            <a:ext cx="2074863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57463" y="3284538"/>
            <a:ext cx="5181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Our plant is a single, </a:t>
            </a:r>
            <a:r>
              <a:rPr lang="en-US" alt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hairy</a:t>
            </a:r>
            <a:r>
              <a:rPr lang="en-US" altLang="en-US" sz="2400">
                <a:latin typeface="Comic Sans MS" panose="030F0702030302020204" pitchFamily="66" charset="0"/>
              </a:rPr>
              <a:t> root.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What would its </a:t>
            </a:r>
            <a:r>
              <a:rPr lang="en-US" altLang="en-US" sz="2400" b="1" i="1" u="sng">
                <a:solidFill>
                  <a:srgbClr val="3366FF"/>
                </a:solidFill>
                <a:latin typeface="Comic Sans MS" panose="030F0702030302020204" pitchFamily="66" charset="0"/>
              </a:rPr>
              <a:t>GENOTYPE</a:t>
            </a:r>
            <a:r>
              <a:rPr lang="en-US" altLang="en-US" sz="2400">
                <a:latin typeface="Comic Sans MS" panose="030F0702030302020204" pitchFamily="66" charset="0"/>
              </a:rPr>
              <a:t> be?</a:t>
            </a:r>
          </a:p>
        </p:txBody>
      </p:sp>
      <p:sp>
        <p:nvSpPr>
          <p:cNvPr id="11" name="Oval 10"/>
          <p:cNvSpPr/>
          <p:nvPr/>
        </p:nvSpPr>
        <p:spPr>
          <a:xfrm>
            <a:off x="4067175" y="4232275"/>
            <a:ext cx="720725" cy="708025"/>
          </a:xfrm>
          <a:prstGeom prst="ellipse">
            <a:avLst/>
          </a:prstGeom>
          <a:solidFill>
            <a:srgbClr val="33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5257800" y="4237038"/>
            <a:ext cx="719138" cy="708025"/>
            <a:chOff x="1331640" y="2709230"/>
            <a:chExt cx="720080" cy="708795"/>
          </a:xfrm>
        </p:grpSpPr>
        <p:sp>
          <p:nvSpPr>
            <p:cNvPr id="13" name="Oval 12"/>
            <p:cNvSpPr/>
            <p:nvPr/>
          </p:nvSpPr>
          <p:spPr>
            <a:xfrm>
              <a:off x="1331640" y="2709230"/>
              <a:ext cx="720080" cy="708795"/>
            </a:xfrm>
            <a:prstGeom prst="ellipse">
              <a:avLst/>
            </a:prstGeom>
            <a:solidFill>
              <a:srgbClr val="00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" name="Moon 13"/>
            <p:cNvSpPr/>
            <p:nvPr/>
          </p:nvSpPr>
          <p:spPr>
            <a:xfrm rot="668845">
              <a:off x="1384097" y="2772799"/>
              <a:ext cx="360834" cy="584835"/>
            </a:xfrm>
            <a:prstGeom prst="moon">
              <a:avLst>
                <a:gd name="adj" fmla="val 2994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989263" y="5002213"/>
            <a:ext cx="52546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Genotype = the genes or alleles inside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Heterozygous = two different alleles</a:t>
            </a:r>
          </a:p>
        </p:txBody>
      </p:sp>
    </p:spTree>
    <p:extLst>
      <p:ext uri="{BB962C8B-B14F-4D97-AF65-F5344CB8AC3E}">
        <p14:creationId xmlns:p14="http://schemas.microsoft.com/office/powerpoint/2010/main" val="16933633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 animBg="1"/>
      <p:bldP spid="11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0"/>
            <a:ext cx="884078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757238"/>
            <a:ext cx="3687763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913" y="792163"/>
            <a:ext cx="53975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656" y="5183580"/>
            <a:ext cx="256999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Together</a:t>
            </a:r>
          </a:p>
        </p:txBody>
      </p:sp>
    </p:spTree>
    <p:extLst>
      <p:ext uri="{BB962C8B-B14F-4D97-AF65-F5344CB8AC3E}">
        <p14:creationId xmlns:p14="http://schemas.microsoft.com/office/powerpoint/2010/main" val="7090182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5888"/>
            <a:ext cx="73977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955675"/>
            <a:ext cx="3371850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63" y="808038"/>
            <a:ext cx="5006975" cy="500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504" y="5229200"/>
            <a:ext cx="256999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900" cmpd="sng">
                  <a:solidFill>
                    <a:srgbClr val="FF66CC">
                      <a:alpha val="55000"/>
                    </a:srgbClr>
                  </a:solidFill>
                  <a:prstDash val="solid"/>
                </a:ln>
                <a:solidFill>
                  <a:srgbClr val="FFD5FA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Together</a:t>
            </a:r>
          </a:p>
        </p:txBody>
      </p:sp>
    </p:spTree>
    <p:extLst>
      <p:ext uri="{BB962C8B-B14F-4D97-AF65-F5344CB8AC3E}">
        <p14:creationId xmlns:p14="http://schemas.microsoft.com/office/powerpoint/2010/main" val="8387275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188913"/>
            <a:ext cx="539273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775" y="695325"/>
            <a:ext cx="338455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050" y="692150"/>
            <a:ext cx="52832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85915" y="5301208"/>
            <a:ext cx="41152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Independently</a:t>
            </a:r>
          </a:p>
        </p:txBody>
      </p:sp>
    </p:spTree>
    <p:extLst>
      <p:ext uri="{BB962C8B-B14F-4D97-AF65-F5344CB8AC3E}">
        <p14:creationId xmlns:p14="http://schemas.microsoft.com/office/powerpoint/2010/main" val="30135020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image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71438"/>
            <a:ext cx="68405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5940425" y="2708275"/>
            <a:ext cx="792163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3348038" y="4149725"/>
            <a:ext cx="1584325" cy="388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67625" y="1628775"/>
            <a:ext cx="936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chemeClr val="accent2"/>
                </a:solidFill>
                <a:latin typeface="Comic Sans MS" panose="030F0702030302020204" pitchFamily="66" charset="0"/>
              </a:rPr>
              <a:t>A</a:t>
            </a:r>
            <a:r>
              <a:rPr lang="en-US" altLang="en-US"/>
              <a:t>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35488" y="-171450"/>
            <a:ext cx="936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Comic Sans MS" panose="030F0702030302020204" pitchFamily="66" charset="0"/>
              </a:rPr>
              <a:t>B.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27088" y="3175"/>
            <a:ext cx="720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00B050"/>
                </a:solidFill>
                <a:latin typeface="Comic Sans MS" panose="030F0702030302020204" pitchFamily="66" charset="0"/>
              </a:rPr>
              <a:t>C.</a:t>
            </a:r>
            <a:endParaRPr lang="en-US" altLang="en-US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403600" y="3989388"/>
            <a:ext cx="881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chemeClr val="accent2"/>
                </a:solidFill>
                <a:latin typeface="Comic Sans MS" panose="030F0702030302020204" pitchFamily="66" charset="0"/>
              </a:rPr>
              <a:t>D.</a:t>
            </a:r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9" name="Right Brace 8"/>
          <p:cNvSpPr/>
          <p:nvPr/>
        </p:nvSpPr>
        <p:spPr>
          <a:xfrm rot="3201018">
            <a:off x="5520531" y="3833019"/>
            <a:ext cx="739775" cy="2249488"/>
          </a:xfrm>
          <a:prstGeom prst="rightBrace">
            <a:avLst>
              <a:gd name="adj1" fmla="val 33873"/>
              <a:gd name="adj2" fmla="val 45034"/>
            </a:avLst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9900FF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423025" y="5091113"/>
            <a:ext cx="879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Comic Sans MS" panose="030F0702030302020204" pitchFamily="66" charset="0"/>
              </a:rPr>
              <a:t>E.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948113" y="3967163"/>
            <a:ext cx="1590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chemeClr val="accent2"/>
                </a:solidFill>
                <a:latin typeface="Comic Sans MS" panose="030F0702030302020204" pitchFamily="66" charset="0"/>
              </a:rPr>
              <a:t>DNA</a:t>
            </a:r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553325" y="2232025"/>
            <a:ext cx="1590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chemeClr val="accent2"/>
                </a:solidFill>
                <a:latin typeface="Comic Sans MS" panose="030F0702030302020204" pitchFamily="66" charset="0"/>
              </a:rPr>
              <a:t>CELL</a:t>
            </a:r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216525" y="-103188"/>
            <a:ext cx="2411413" cy="70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Comic Sans MS" panose="030F0702030302020204" pitchFamily="66" charset="0"/>
              </a:rPr>
              <a:t>Nucleus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 rot="-5400000">
            <a:off x="-262731" y="1418431"/>
            <a:ext cx="25209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B050"/>
                </a:solidFill>
                <a:latin typeface="Comic Sans MS" panose="030F0702030302020204" pitchFamily="66" charset="0"/>
              </a:rPr>
              <a:t>Chromosome</a:t>
            </a:r>
            <a:endParaRPr lang="en-US" altLang="en-US" sz="280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013575" y="5091113"/>
            <a:ext cx="2130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rgbClr val="FF0000"/>
                </a:solidFill>
                <a:latin typeface="Comic Sans MS" panose="030F0702030302020204" pitchFamily="66" charset="0"/>
              </a:rPr>
              <a:t>A gene</a:t>
            </a:r>
            <a:endParaRPr lang="en-US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4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68263"/>
            <a:ext cx="6932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738" y="676275"/>
            <a:ext cx="3965576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836613"/>
            <a:ext cx="52959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85915" y="5301208"/>
            <a:ext cx="41152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Independently</a:t>
            </a:r>
          </a:p>
        </p:txBody>
      </p:sp>
    </p:spTree>
    <p:extLst>
      <p:ext uri="{BB962C8B-B14F-4D97-AF65-F5344CB8AC3E}">
        <p14:creationId xmlns:p14="http://schemas.microsoft.com/office/powerpoint/2010/main" val="40456932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3398838"/>
            <a:ext cx="3028950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20638"/>
            <a:ext cx="4008438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03188"/>
            <a:ext cx="272097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188" y="3652838"/>
            <a:ext cx="2082800" cy="320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TextBox 1"/>
          <p:cNvSpPr txBox="1">
            <a:spLocks noChangeArrowheads="1"/>
          </p:cNvSpPr>
          <p:nvPr/>
        </p:nvSpPr>
        <p:spPr bwMode="auto">
          <a:xfrm>
            <a:off x="1174750" y="2549525"/>
            <a:ext cx="325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51207" name="TextBox 7"/>
          <p:cNvSpPr txBox="1">
            <a:spLocks noChangeArrowheads="1"/>
          </p:cNvSpPr>
          <p:nvPr/>
        </p:nvSpPr>
        <p:spPr bwMode="auto">
          <a:xfrm>
            <a:off x="5568950" y="2781300"/>
            <a:ext cx="323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51208" name="TextBox 8"/>
          <p:cNvSpPr txBox="1">
            <a:spLocks noChangeArrowheads="1"/>
          </p:cNvSpPr>
          <p:nvPr/>
        </p:nvSpPr>
        <p:spPr bwMode="auto">
          <a:xfrm>
            <a:off x="3203575" y="5373688"/>
            <a:ext cx="323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1209" name="TextBox 9"/>
          <p:cNvSpPr txBox="1">
            <a:spLocks noChangeArrowheads="1"/>
          </p:cNvSpPr>
          <p:nvPr/>
        </p:nvSpPr>
        <p:spPr bwMode="auto">
          <a:xfrm>
            <a:off x="7088188" y="5254625"/>
            <a:ext cx="323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858455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755650" y="115888"/>
            <a:ext cx="7772400" cy="1143000"/>
          </a:xfrm>
        </p:spPr>
        <p:txBody>
          <a:bodyPr/>
          <a:lstStyle/>
          <a:p>
            <a:r>
              <a:rPr lang="en-US" altLang="en-US" smtClean="0">
                <a:latin typeface="Comic Sans MS" panose="030F0702030302020204" pitchFamily="66" charset="0"/>
              </a:rPr>
              <a:t>INDEPENDENT practice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179388" y="1268413"/>
            <a:ext cx="8640762" cy="4114800"/>
          </a:xfrm>
        </p:spPr>
        <p:txBody>
          <a:bodyPr/>
          <a:lstStyle/>
          <a:p>
            <a:r>
              <a:rPr lang="en-US" altLang="en-US" smtClean="0">
                <a:latin typeface="Comic Sans MS" panose="030F0702030302020204" pitchFamily="66" charset="0"/>
              </a:rPr>
              <a:t>On your own, choose any of the four alien plants shown and create the pipe cleaner/bead CHROMOSOME.</a:t>
            </a:r>
          </a:p>
          <a:p>
            <a:r>
              <a:rPr lang="en-US" altLang="en-US" smtClean="0">
                <a:latin typeface="Comic Sans MS" panose="030F0702030302020204" pitchFamily="66" charset="0"/>
              </a:rPr>
              <a:t>Give your newly made chromosome to the person across the table.  Can they correctly determine which flower?</a:t>
            </a:r>
          </a:p>
          <a:p>
            <a:r>
              <a:rPr lang="en-US" altLang="en-US" smtClean="0">
                <a:latin typeface="Comic Sans MS" panose="030F0702030302020204" pitchFamily="66" charset="0"/>
              </a:rPr>
              <a:t>Return the chromosomes to their creator.</a:t>
            </a:r>
          </a:p>
        </p:txBody>
      </p:sp>
    </p:spTree>
    <p:extLst>
      <p:ext uri="{BB962C8B-B14F-4D97-AF65-F5344CB8AC3E}">
        <p14:creationId xmlns:p14="http://schemas.microsoft.com/office/powerpoint/2010/main" val="33305225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755650" y="0"/>
            <a:ext cx="7772400" cy="1143000"/>
          </a:xfrm>
        </p:spPr>
        <p:txBody>
          <a:bodyPr/>
          <a:lstStyle/>
          <a:p>
            <a:r>
              <a:rPr lang="en-US" altLang="en-US" smtClean="0">
                <a:latin typeface="Comic Sans MS" panose="030F0702030302020204" pitchFamily="66" charset="0"/>
              </a:rPr>
              <a:t>CLEAN UP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179388" y="981075"/>
            <a:ext cx="8856662" cy="4752975"/>
          </a:xfrm>
        </p:spPr>
        <p:txBody>
          <a:bodyPr/>
          <a:lstStyle/>
          <a:p>
            <a:r>
              <a:rPr lang="en-US" altLang="en-US" smtClean="0">
                <a:latin typeface="Comic Sans MS" panose="030F0702030302020204" pitchFamily="66" charset="0"/>
              </a:rPr>
              <a:t>Be sure that all beads are off the pipe cleaner (GENTLY) and placed back in the proper boxes.  If it falls on the floor – PICK IT UP!!</a:t>
            </a:r>
          </a:p>
          <a:p>
            <a:r>
              <a:rPr lang="en-US" altLang="en-US" smtClean="0">
                <a:latin typeface="Comic Sans MS" panose="030F0702030302020204" pitchFamily="66" charset="0"/>
              </a:rPr>
              <a:t>Pipe cleaners should be straightened back out.</a:t>
            </a:r>
          </a:p>
          <a:p>
            <a:r>
              <a:rPr lang="en-US" altLang="en-US" smtClean="0">
                <a:latin typeface="Comic Sans MS" panose="030F0702030302020204" pitchFamily="66" charset="0"/>
              </a:rPr>
              <a:t>Hand-outs on the table.</a:t>
            </a:r>
          </a:p>
          <a:p>
            <a:r>
              <a:rPr lang="en-US" altLang="en-US" smtClean="0">
                <a:latin typeface="Comic Sans MS" panose="030F0702030302020204" pitchFamily="66" charset="0"/>
              </a:rPr>
              <a:t>Your worksheet goes with you!</a:t>
            </a:r>
          </a:p>
        </p:txBody>
      </p:sp>
    </p:spTree>
    <p:extLst>
      <p:ext uri="{BB962C8B-B14F-4D97-AF65-F5344CB8AC3E}">
        <p14:creationId xmlns:p14="http://schemas.microsoft.com/office/powerpoint/2010/main" val="75824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437" y="0"/>
            <a:ext cx="8840787" cy="827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925" y="757237"/>
            <a:ext cx="3687762" cy="534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44912" y="792162"/>
            <a:ext cx="5397500" cy="531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8"/>
          <p:cNvSpPr/>
          <p:nvPr/>
        </p:nvSpPr>
        <p:spPr>
          <a:xfrm>
            <a:off x="-311150" y="5010150"/>
            <a:ext cx="3219450" cy="145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FCFF"/>
              </a:buClr>
              <a:buSzPts val="5400"/>
              <a:buFont typeface="Arial Narrow"/>
              <a:buNone/>
            </a:pPr>
            <a:r>
              <a:rPr lang="en-US" sz="5400" b="1" i="0" u="none" strike="noStrike" cap="none">
                <a:solidFill>
                  <a:srgbClr val="FCFCFF"/>
                </a:solidFill>
                <a:latin typeface="Arial Narrow"/>
                <a:ea typeface="Arial Narrow"/>
                <a:cs typeface="Arial Narrow"/>
                <a:sym typeface="Arial Narrow"/>
              </a:rPr>
              <a:t>Together</a:t>
            </a:r>
            <a:endParaRPr/>
          </a:p>
        </p:txBody>
      </p:sp>
      <p:sp>
        <p:nvSpPr>
          <p:cNvPr id="131" name="Google Shape;131;p18"/>
          <p:cNvSpPr txBox="1"/>
          <p:nvPr/>
        </p:nvSpPr>
        <p:spPr>
          <a:xfrm>
            <a:off x="5918200" y="2017712"/>
            <a:ext cx="15128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Narrow"/>
              <a:buNone/>
            </a:pPr>
            <a:r>
              <a:rPr lang="en-US" sz="2400" b="1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Long, thin</a:t>
            </a:r>
            <a:endParaRPr/>
          </a:p>
        </p:txBody>
      </p:sp>
      <p:sp>
        <p:nvSpPr>
          <p:cNvPr id="132" name="Google Shape;132;p18"/>
          <p:cNvSpPr txBox="1"/>
          <p:nvPr/>
        </p:nvSpPr>
        <p:spPr>
          <a:xfrm>
            <a:off x="5918200" y="2852737"/>
            <a:ext cx="15128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Narrow"/>
              <a:buNone/>
            </a:pPr>
            <a:r>
              <a:rPr lang="en-US" sz="2400" b="1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Tall</a:t>
            </a:r>
            <a:endParaRPr/>
          </a:p>
        </p:txBody>
      </p:sp>
      <p:sp>
        <p:nvSpPr>
          <p:cNvPr id="133" name="Google Shape;133;p18"/>
          <p:cNvSpPr txBox="1"/>
          <p:nvPr/>
        </p:nvSpPr>
        <p:spPr>
          <a:xfrm>
            <a:off x="5918200" y="3716337"/>
            <a:ext cx="15128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Narrow"/>
              <a:buNone/>
            </a:pPr>
            <a:r>
              <a:rPr lang="en-US" sz="2400" b="1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Gray</a:t>
            </a:r>
            <a:endParaRPr/>
          </a:p>
        </p:txBody>
      </p:sp>
      <p:sp>
        <p:nvSpPr>
          <p:cNvPr id="134" name="Google Shape;134;p18"/>
          <p:cNvSpPr txBox="1"/>
          <p:nvPr/>
        </p:nvSpPr>
        <p:spPr>
          <a:xfrm>
            <a:off x="5934075" y="4508500"/>
            <a:ext cx="15113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Narrow"/>
              <a:buNone/>
            </a:pPr>
            <a:r>
              <a:rPr lang="en-US" sz="2400" b="1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Spiral</a:t>
            </a:r>
            <a:endParaRPr/>
          </a:p>
        </p:txBody>
      </p:sp>
      <p:sp>
        <p:nvSpPr>
          <p:cNvPr id="135" name="Google Shape;135;p18"/>
          <p:cNvSpPr txBox="1"/>
          <p:nvPr/>
        </p:nvSpPr>
        <p:spPr>
          <a:xfrm>
            <a:off x="5867400" y="5414962"/>
            <a:ext cx="1728787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Narrow"/>
              <a:buNone/>
            </a:pPr>
            <a:r>
              <a:rPr lang="en-US" sz="2400" b="1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Single, hairy</a:t>
            </a:r>
            <a:endParaRPr/>
          </a:p>
        </p:txBody>
      </p:sp>
      <p:sp>
        <p:nvSpPr>
          <p:cNvPr id="136" name="Google Shape;136;p18"/>
          <p:cNvSpPr txBox="1"/>
          <p:nvPr/>
        </p:nvSpPr>
        <p:spPr>
          <a:xfrm>
            <a:off x="7740650" y="2005012"/>
            <a:ext cx="979487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2400"/>
              <a:buFont typeface="Arial Narrow"/>
              <a:buNone/>
            </a:pPr>
            <a:r>
              <a:rPr lang="en-US" sz="2400" b="1" i="0" u="none">
                <a:solidFill>
                  <a:srgbClr val="3366FF"/>
                </a:solidFill>
                <a:latin typeface="Arial Narrow"/>
                <a:ea typeface="Arial Narrow"/>
                <a:cs typeface="Arial Narrow"/>
                <a:sym typeface="Arial Narrow"/>
              </a:rPr>
              <a:t>LL, Ll</a:t>
            </a:r>
            <a:endParaRPr/>
          </a:p>
        </p:txBody>
      </p:sp>
      <p:sp>
        <p:nvSpPr>
          <p:cNvPr id="137" name="Google Shape;137;p18"/>
          <p:cNvSpPr txBox="1"/>
          <p:nvPr/>
        </p:nvSpPr>
        <p:spPr>
          <a:xfrm>
            <a:off x="7740650" y="2846387"/>
            <a:ext cx="9794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2400"/>
              <a:buFont typeface="Arial Narrow"/>
              <a:buNone/>
            </a:pPr>
            <a:r>
              <a:rPr lang="en-US" sz="2400" b="1" i="0" u="none">
                <a:solidFill>
                  <a:srgbClr val="3366FF"/>
                </a:solidFill>
                <a:latin typeface="Arial Narrow"/>
                <a:ea typeface="Arial Narrow"/>
                <a:cs typeface="Arial Narrow"/>
                <a:sym typeface="Arial Narrow"/>
              </a:rPr>
              <a:t>TT, Tt</a:t>
            </a:r>
            <a:endParaRPr/>
          </a:p>
        </p:txBody>
      </p:sp>
      <p:sp>
        <p:nvSpPr>
          <p:cNvPr id="138" name="Google Shape;138;p18"/>
          <p:cNvSpPr txBox="1"/>
          <p:nvPr/>
        </p:nvSpPr>
        <p:spPr>
          <a:xfrm>
            <a:off x="7758112" y="3698875"/>
            <a:ext cx="9794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2400"/>
              <a:buFont typeface="Arial Narrow"/>
              <a:buNone/>
            </a:pPr>
            <a:r>
              <a:rPr lang="en-US" sz="2400" b="1" i="0" u="none">
                <a:solidFill>
                  <a:srgbClr val="3366FF"/>
                </a:solidFill>
                <a:latin typeface="Arial Narrow"/>
                <a:ea typeface="Arial Narrow"/>
                <a:cs typeface="Arial Narrow"/>
                <a:sym typeface="Arial Narrow"/>
              </a:rPr>
              <a:t>C</a:t>
            </a:r>
            <a:r>
              <a:rPr lang="en-US" sz="2400" b="1" i="0" u="none" baseline="30000">
                <a:solidFill>
                  <a:srgbClr val="3366FF"/>
                </a:solidFill>
                <a:latin typeface="Arial Narrow"/>
                <a:ea typeface="Arial Narrow"/>
                <a:cs typeface="Arial Narrow"/>
                <a:sym typeface="Arial Narrow"/>
              </a:rPr>
              <a:t>W</a:t>
            </a:r>
            <a:r>
              <a:rPr lang="en-US" sz="2400" b="1" i="0" u="none">
                <a:solidFill>
                  <a:srgbClr val="3366FF"/>
                </a:solidFill>
                <a:latin typeface="Arial Narrow"/>
                <a:ea typeface="Arial Narrow"/>
                <a:cs typeface="Arial Narrow"/>
                <a:sym typeface="Arial Narrow"/>
              </a:rPr>
              <a:t>C</a:t>
            </a:r>
            <a:r>
              <a:rPr lang="en-US" sz="2400" b="1" i="0" u="none" baseline="30000">
                <a:solidFill>
                  <a:srgbClr val="3366FF"/>
                </a:solidFill>
                <a:latin typeface="Arial Narrow"/>
                <a:ea typeface="Arial Narrow"/>
                <a:cs typeface="Arial Narrow"/>
                <a:sym typeface="Arial Narrow"/>
              </a:rPr>
              <a:t>B</a:t>
            </a:r>
            <a:endParaRPr/>
          </a:p>
        </p:txBody>
      </p:sp>
      <p:sp>
        <p:nvSpPr>
          <p:cNvPr id="139" name="Google Shape;139;p18"/>
          <p:cNvSpPr txBox="1"/>
          <p:nvPr/>
        </p:nvSpPr>
        <p:spPr>
          <a:xfrm>
            <a:off x="7783512" y="4508500"/>
            <a:ext cx="979487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2400"/>
              <a:buFont typeface="Arial Narrow"/>
              <a:buNone/>
            </a:pPr>
            <a:r>
              <a:rPr lang="en-US" sz="2400" b="1" i="0" u="none">
                <a:solidFill>
                  <a:srgbClr val="3366FF"/>
                </a:solidFill>
                <a:latin typeface="Arial Narrow"/>
                <a:ea typeface="Arial Narrow"/>
                <a:cs typeface="Arial Narrow"/>
                <a:sym typeface="Arial Narrow"/>
              </a:rPr>
              <a:t>SS, S</a:t>
            </a:r>
            <a:r>
              <a:rPr lang="en-US" sz="3200" b="1" i="0" u="none">
                <a:solidFill>
                  <a:srgbClr val="3366FF"/>
                </a:solidFill>
                <a:latin typeface="Courgette"/>
                <a:ea typeface="Courgette"/>
                <a:cs typeface="Courgette"/>
                <a:sym typeface="Courgette"/>
              </a:rPr>
              <a:t>s</a:t>
            </a:r>
            <a:endParaRPr/>
          </a:p>
        </p:txBody>
      </p:sp>
      <p:sp>
        <p:nvSpPr>
          <p:cNvPr id="140" name="Google Shape;140;p18"/>
          <p:cNvSpPr txBox="1"/>
          <p:nvPr/>
        </p:nvSpPr>
        <p:spPr>
          <a:xfrm>
            <a:off x="7783512" y="5395912"/>
            <a:ext cx="9794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2400"/>
              <a:buFont typeface="Arial Narrow"/>
              <a:buNone/>
            </a:pPr>
            <a:r>
              <a:rPr lang="en-US" sz="2400" b="1" i="0" u="none">
                <a:solidFill>
                  <a:srgbClr val="3366FF"/>
                </a:solidFill>
                <a:latin typeface="Arial Narrow"/>
                <a:ea typeface="Arial Narrow"/>
                <a:cs typeface="Arial Narrow"/>
                <a:sym typeface="Arial Narrow"/>
              </a:rPr>
              <a:t>R</a:t>
            </a:r>
            <a:r>
              <a:rPr lang="en-US" sz="2400" b="1" i="0" u="none" baseline="30000">
                <a:solidFill>
                  <a:srgbClr val="3366FF"/>
                </a:solidFill>
                <a:latin typeface="Arial Narrow"/>
                <a:ea typeface="Arial Narrow"/>
                <a:cs typeface="Arial Narrow"/>
                <a:sym typeface="Arial Narrow"/>
              </a:rPr>
              <a:t>B</a:t>
            </a:r>
            <a:r>
              <a:rPr lang="en-US" sz="2400" b="1" i="0" u="none">
                <a:solidFill>
                  <a:srgbClr val="3366FF"/>
                </a:solidFill>
                <a:latin typeface="Arial Narrow"/>
                <a:ea typeface="Arial Narrow"/>
                <a:cs typeface="Arial Narrow"/>
                <a:sym typeface="Arial Narrow"/>
              </a:rPr>
              <a:t>R</a:t>
            </a:r>
            <a:r>
              <a:rPr lang="en-US" sz="2400" b="1" i="0" u="none" baseline="30000">
                <a:solidFill>
                  <a:srgbClr val="3366FF"/>
                </a:solidFill>
                <a:latin typeface="Arial Narrow"/>
                <a:ea typeface="Arial Narrow"/>
                <a:cs typeface="Arial Narrow"/>
                <a:sym typeface="Arial Narrow"/>
              </a:rPr>
              <a:t>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115887"/>
            <a:ext cx="7397750" cy="69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3525" y="955675"/>
            <a:ext cx="3371850" cy="486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27462" y="808037"/>
            <a:ext cx="5006975" cy="5008562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9"/>
          <p:cNvSpPr/>
          <p:nvPr/>
        </p:nvSpPr>
        <p:spPr>
          <a:xfrm>
            <a:off x="-219075" y="5059362"/>
            <a:ext cx="3217862" cy="145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5FA"/>
              </a:buClr>
              <a:buSzPts val="5400"/>
              <a:buFont typeface="Arial Narrow"/>
              <a:buNone/>
            </a:pPr>
            <a:r>
              <a:rPr lang="en-US" sz="5400" b="1" i="0" u="none" strike="noStrike" cap="none">
                <a:solidFill>
                  <a:srgbClr val="FFD5FA"/>
                </a:solidFill>
                <a:latin typeface="Arial Narrow"/>
                <a:ea typeface="Arial Narrow"/>
                <a:cs typeface="Arial Narrow"/>
                <a:sym typeface="Arial Narrow"/>
              </a:rPr>
              <a:t>Together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500" y="188912"/>
            <a:ext cx="5392737" cy="503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04775" y="695325"/>
            <a:ext cx="3384550" cy="5262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02050" y="692150"/>
            <a:ext cx="5283200" cy="51847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0"/>
          <p:cNvSpPr/>
          <p:nvPr/>
        </p:nvSpPr>
        <p:spPr>
          <a:xfrm>
            <a:off x="-554037" y="5084762"/>
            <a:ext cx="4845050" cy="154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EFE"/>
              </a:buClr>
              <a:buSzPts val="5400"/>
              <a:buFont typeface="Arial Narrow"/>
              <a:buNone/>
            </a:pPr>
            <a:r>
              <a:rPr lang="en-US" sz="5400" b="1" i="0" u="none" strike="noStrike" cap="none">
                <a:solidFill>
                  <a:srgbClr val="FFFEFE"/>
                </a:solidFill>
                <a:latin typeface="Arial Narrow"/>
                <a:ea typeface="Arial Narrow"/>
                <a:cs typeface="Arial Narrow"/>
                <a:sym typeface="Arial Narrow"/>
              </a:rPr>
              <a:t>Independently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1250" y="68262"/>
            <a:ext cx="6932612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85737" y="676275"/>
            <a:ext cx="3965575" cy="559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43350" y="836612"/>
            <a:ext cx="5295900" cy="5184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1"/>
          <p:cNvSpPr/>
          <p:nvPr/>
        </p:nvSpPr>
        <p:spPr>
          <a:xfrm>
            <a:off x="-554037" y="5084762"/>
            <a:ext cx="4845050" cy="154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EFE"/>
              </a:buClr>
              <a:buSzPts val="5400"/>
              <a:buFont typeface="Arial Narrow"/>
              <a:buNone/>
            </a:pPr>
            <a:r>
              <a:rPr lang="en-US" sz="5400" b="1" i="0" u="none" strike="noStrike" cap="none">
                <a:solidFill>
                  <a:srgbClr val="FFFEFE"/>
                </a:solidFill>
                <a:latin typeface="Arial Narrow"/>
                <a:ea typeface="Arial Narrow"/>
                <a:cs typeface="Arial Narrow"/>
                <a:sym typeface="Arial Narrow"/>
              </a:rPr>
              <a:t>Independently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>
            <a:spLocks noGrp="1"/>
          </p:cNvSpPr>
          <p:nvPr>
            <p:ph type="ctrTitle"/>
          </p:nvPr>
        </p:nvSpPr>
        <p:spPr>
          <a:xfrm>
            <a:off x="3810000" y="2130425"/>
            <a:ext cx="5105400" cy="221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Mendel: </a:t>
            </a:r>
            <a:br>
              <a:rPr lang="en-US"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Understanding Inheritance</a:t>
            </a:r>
            <a:endParaRPr/>
          </a:p>
        </p:txBody>
      </p:sp>
      <p:pic>
        <p:nvPicPr>
          <p:cNvPr id="170" name="Google Shape;170;p22" descr="mend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914400"/>
            <a:ext cx="2935287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2"/>
          <p:cNvSpPr txBox="1"/>
          <p:nvPr/>
        </p:nvSpPr>
        <p:spPr>
          <a:xfrm>
            <a:off x="304800" y="5105400"/>
            <a:ext cx="3352800" cy="1081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None/>
            </a:pP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Gregor Mendel</a:t>
            </a:r>
            <a:endParaRPr/>
          </a:p>
          <a:p>
            <a:pPr marL="0" marR="0" lvl="0" indent="0" algn="ctr" rtl="0">
              <a:lnSpc>
                <a:spcPct val="6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None/>
            </a:pP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“The father of genetics”</a:t>
            </a:r>
            <a:endParaRPr/>
          </a:p>
          <a:p>
            <a:pPr marL="0" marR="0" lvl="0" indent="0" algn="ctr" rtl="0">
              <a:lnSpc>
                <a:spcPct val="6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None/>
            </a:pP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1822-1864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</a:pPr>
            <a:r>
              <a:rPr lang="en-US"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Genetics?</a:t>
            </a:r>
            <a:endParaRPr/>
          </a:p>
        </p:txBody>
      </p:sp>
      <p:sp>
        <p:nvSpPr>
          <p:cNvPr id="177" name="Google Shape;177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GENETICS - is the science of how traits are inherited.  In other words, how traits pass from parent to offspring. </a:t>
            </a:r>
            <a:endParaRPr/>
          </a:p>
        </p:txBody>
      </p:sp>
      <p:pic>
        <p:nvPicPr>
          <p:cNvPr id="178" name="Google Shape;178;p23" descr="MPj04140930000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3200400"/>
            <a:ext cx="4067175" cy="2713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3" descr="kiowa"/>
          <p:cNvPicPr preferRelativeResize="0"/>
          <p:nvPr/>
        </p:nvPicPr>
        <p:blipFill rotWithShape="1">
          <a:blip r:embed="rId4">
            <a:alphaModFix/>
          </a:blip>
          <a:srcRect t="9259" b="9258"/>
          <a:stretch/>
        </p:blipFill>
        <p:spPr>
          <a:xfrm>
            <a:off x="4648200" y="2819400"/>
            <a:ext cx="4051300" cy="3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age result for dna to gene to chromos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333375"/>
            <a:ext cx="9104312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814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TRAITS?</a:t>
            </a:r>
            <a:endParaRPr/>
          </a:p>
        </p:txBody>
      </p:sp>
      <p:sp>
        <p:nvSpPr>
          <p:cNvPr id="185" name="Google Shape;185;p24"/>
          <p:cNvSpPr txBox="1">
            <a:spLocks noGrp="1"/>
          </p:cNvSpPr>
          <p:nvPr>
            <p:ph type="body" idx="1"/>
          </p:nvPr>
        </p:nvSpPr>
        <p:spPr>
          <a:xfrm>
            <a:off x="533400" y="1371600"/>
            <a:ext cx="62484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TRAITS are </a:t>
            </a:r>
            <a:r>
              <a:rPr lang="en-US" sz="2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characteristics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(the way we look, are, or think).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example, being tall or short, blond or dark-haired, brown eyes or blue eyes, light or dark skinned, funny or serious, etc…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Traits are </a:t>
            </a:r>
            <a:r>
              <a:rPr lang="en-US" sz="2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genetic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are passed down </a:t>
            </a:r>
            <a:r>
              <a:rPr lang="en-US" sz="2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parent to offspring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</p:txBody>
      </p:sp>
      <p:pic>
        <p:nvPicPr>
          <p:cNvPr id="186" name="Google Shape;186;p24" descr="trait"/>
          <p:cNvPicPr preferRelativeResize="0"/>
          <p:nvPr/>
        </p:nvPicPr>
        <p:blipFill rotWithShape="1">
          <a:blip r:embed="rId3">
            <a:alphaModFix/>
          </a:blip>
          <a:srcRect t="48873" r="55554" b="38847"/>
          <a:stretch/>
        </p:blipFill>
        <p:spPr>
          <a:xfrm>
            <a:off x="6248400" y="4953000"/>
            <a:ext cx="2514600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4" descr="trait"/>
          <p:cNvPicPr preferRelativeResize="0"/>
          <p:nvPr/>
        </p:nvPicPr>
        <p:blipFill rotWithShape="1">
          <a:blip r:embed="rId3">
            <a:alphaModFix/>
          </a:blip>
          <a:srcRect t="-1286" r="59259" b="85256"/>
          <a:stretch/>
        </p:blipFill>
        <p:spPr>
          <a:xfrm>
            <a:off x="1995487" y="5029200"/>
            <a:ext cx="22860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4" descr="MCj00787040000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62800" y="1371600"/>
            <a:ext cx="1503362" cy="2919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5"/>
          <p:cNvSpPr txBox="1">
            <a:spLocks noGrp="1"/>
          </p:cNvSpPr>
          <p:nvPr>
            <p:ph type="title"/>
          </p:nvPr>
        </p:nvSpPr>
        <p:spPr>
          <a:xfrm>
            <a:off x="685800" y="160020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</a:pPr>
            <a:r>
              <a:rPr lang="en-US"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you ever wondered WHY you inherit certain traits from your parents?</a:t>
            </a:r>
            <a:endParaRPr/>
          </a:p>
        </p:txBody>
      </p:sp>
      <p:sp>
        <p:nvSpPr>
          <p:cNvPr id="194" name="Google Shape;194;p25"/>
          <p:cNvSpPr txBox="1">
            <a:spLocks noGrp="1"/>
          </p:cNvSpPr>
          <p:nvPr>
            <p:ph type="body" idx="1"/>
          </p:nvPr>
        </p:nvSpPr>
        <p:spPr>
          <a:xfrm>
            <a:off x="533400" y="2667000"/>
            <a:ext cx="62484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do you have freckles, or dark hair, or blue eyes, or curly hair, or dimples, etc?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Gregor Mendel asked lots of questions about inheritance…</a:t>
            </a:r>
            <a:endParaRPr/>
          </a:p>
        </p:txBody>
      </p:sp>
      <p:pic>
        <p:nvPicPr>
          <p:cNvPr id="195" name="Google Shape;195;p25" descr="trait"/>
          <p:cNvPicPr preferRelativeResize="0"/>
          <p:nvPr/>
        </p:nvPicPr>
        <p:blipFill rotWithShape="1">
          <a:blip r:embed="rId3">
            <a:alphaModFix/>
          </a:blip>
          <a:srcRect t="48873" r="55554" b="38847"/>
          <a:stretch/>
        </p:blipFill>
        <p:spPr>
          <a:xfrm>
            <a:off x="6324600" y="2667000"/>
            <a:ext cx="2514600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5" descr="trait"/>
          <p:cNvPicPr preferRelativeResize="0"/>
          <p:nvPr/>
        </p:nvPicPr>
        <p:blipFill rotWithShape="1">
          <a:blip r:embed="rId3">
            <a:alphaModFix/>
          </a:blip>
          <a:srcRect t="-1286" r="59259" b="85256"/>
          <a:stretch/>
        </p:blipFill>
        <p:spPr>
          <a:xfrm>
            <a:off x="6705600" y="4267200"/>
            <a:ext cx="2286000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6" descr="mend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1752600"/>
            <a:ext cx="2663825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6"/>
          <p:cNvSpPr txBox="1">
            <a:spLocks noGrp="1"/>
          </p:cNvSpPr>
          <p:nvPr>
            <p:ph type="title"/>
          </p:nvPr>
        </p:nvSpPr>
        <p:spPr>
          <a:xfrm>
            <a:off x="152400" y="685800"/>
            <a:ext cx="8458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was Gregor Mendel?</a:t>
            </a:r>
            <a:endParaRPr/>
          </a:p>
        </p:txBody>
      </p:sp>
      <p:sp>
        <p:nvSpPr>
          <p:cNvPr id="203" name="Google Shape;203;p26"/>
          <p:cNvSpPr txBox="1">
            <a:spLocks noGrp="1"/>
          </p:cNvSpPr>
          <p:nvPr>
            <p:ph type="body" idx="1"/>
          </p:nvPr>
        </p:nvSpPr>
        <p:spPr>
          <a:xfrm>
            <a:off x="3352800" y="1600200"/>
            <a:ext cx="56388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Gregor Mendel was an Austrian monk, who lived in the 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1800’s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342900" marR="0" lvl="0" indent="-2667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Mendel conducted </a:t>
            </a:r>
            <a:r>
              <a:rPr lang="en-US" sz="2400" b="0" i="1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thousands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experiments on 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pea plants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see how 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traits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(shape, color) were passed from generation to generation. </a:t>
            </a:r>
            <a:endParaRPr/>
          </a:p>
          <a:p>
            <a:pPr marL="342900" marR="0" lvl="0" indent="-2667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Mendel is known as the “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Father of Genetics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for figuring out the 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basic rules of how traits are inherited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7" descr="SciHered_Results-1_sx6628a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0" y="1676400"/>
            <a:ext cx="3435350" cy="397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7"/>
          <p:cNvSpPr txBox="1">
            <a:spLocks noGrp="1"/>
          </p:cNvSpPr>
          <p:nvPr>
            <p:ph type="title"/>
          </p:nvPr>
        </p:nvSpPr>
        <p:spPr>
          <a:xfrm>
            <a:off x="457200" y="68580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type of experiments did Mendel do?</a:t>
            </a:r>
            <a:endParaRPr/>
          </a:p>
        </p:txBody>
      </p:sp>
      <p:sp>
        <p:nvSpPr>
          <p:cNvPr id="210" name="Google Shape;210;p27"/>
          <p:cNvSpPr txBox="1">
            <a:spLocks noGrp="1"/>
          </p:cNvSpPr>
          <p:nvPr>
            <p:ph type="body" idx="1"/>
          </p:nvPr>
        </p:nvSpPr>
        <p:spPr>
          <a:xfrm>
            <a:off x="152400" y="1371600"/>
            <a:ext cx="52578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Mendel crossed pea plants with different traits (eg. </a:t>
            </a:r>
            <a:r>
              <a:rPr lang="en-US" sz="2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tall &amp; short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/>
          </a:p>
          <a:p>
            <a:pPr marL="342900" marR="0" lvl="0" indent="-2032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 started with </a:t>
            </a:r>
            <a:r>
              <a:rPr lang="en-US" sz="2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PUREBRED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plants (showed same trait for many generations – short parents had short offspring)</a:t>
            </a:r>
            <a:endParaRPr/>
          </a:p>
          <a:p>
            <a:pPr marL="342900" marR="0" lvl="0" indent="-2032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 crossed a </a:t>
            </a:r>
            <a:r>
              <a:rPr lang="en-US" sz="2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tall parent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a </a:t>
            </a:r>
            <a:r>
              <a:rPr lang="en-US" sz="2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 parent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see what the offspring plants would look like.</a:t>
            </a:r>
            <a:endParaRPr/>
          </a:p>
          <a:p>
            <a:pPr marL="342900" marR="0" lvl="0" indent="-2032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28" descr="SciHered_Results-1_sx6628a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5" y="1641475"/>
            <a:ext cx="2182812" cy="25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8" descr="SciHered_Results-2_sx6628a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27262" y="1589087"/>
            <a:ext cx="2606675" cy="2601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8" descr="SciHered_Results-3_sx6628a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76800" y="1447800"/>
            <a:ext cx="4191000" cy="2717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8"/>
          <p:cNvSpPr txBox="1">
            <a:spLocks noGrp="1"/>
          </p:cNvSpPr>
          <p:nvPr>
            <p:ph type="title"/>
          </p:nvPr>
        </p:nvSpPr>
        <p:spPr>
          <a:xfrm>
            <a:off x="457200" y="700087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happened?</a:t>
            </a:r>
            <a:endParaRPr/>
          </a:p>
        </p:txBody>
      </p:sp>
      <p:sp>
        <p:nvSpPr>
          <p:cNvPr id="219" name="Google Shape;219;p28"/>
          <p:cNvSpPr/>
          <p:nvPr/>
        </p:nvSpPr>
        <p:spPr>
          <a:xfrm>
            <a:off x="228600" y="4724400"/>
            <a:ext cx="4343400" cy="1676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None/>
            </a:pP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1</a:t>
            </a:r>
            <a:r>
              <a:rPr lang="en-US" sz="2200" b="0" i="0" u="none" baseline="30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</a:t>
            </a: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generation of offspring were </a:t>
            </a:r>
            <a:r>
              <a:rPr lang="en-US" sz="2200" b="0" i="0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ALL tall</a:t>
            </a: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!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None/>
            </a:pP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</a:t>
            </a:r>
            <a:r>
              <a:rPr lang="en-US" sz="2200" b="0" i="0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short trait</a:t>
            </a: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was “</a:t>
            </a:r>
            <a:r>
              <a:rPr lang="en-US" sz="2200" b="0" i="0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lost</a:t>
            </a: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” – it had disappeared.</a:t>
            </a:r>
            <a:endParaRPr/>
          </a:p>
        </p:txBody>
      </p:sp>
      <p:sp>
        <p:nvSpPr>
          <p:cNvPr id="220" name="Google Shape;220;p28"/>
          <p:cNvSpPr/>
          <p:nvPr/>
        </p:nvSpPr>
        <p:spPr>
          <a:xfrm>
            <a:off x="4648200" y="4724400"/>
            <a:ext cx="4419600" cy="1676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None/>
            </a:pP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 the 2</a:t>
            </a:r>
            <a:r>
              <a:rPr lang="en-US" sz="2200" b="0" i="0" u="none" baseline="30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nd</a:t>
            </a: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generation, the “lost” short trait </a:t>
            </a:r>
            <a:r>
              <a:rPr lang="en-US" sz="2200" b="0" i="0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reappeared</a:t>
            </a: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in </a:t>
            </a:r>
            <a:r>
              <a:rPr lang="en-US" sz="2200" b="0" i="0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¼</a:t>
            </a: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of the offspring. </a:t>
            </a:r>
            <a:r>
              <a:rPr lang="en-US" sz="2200" b="0" i="1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(Even though neither parent was short!)</a:t>
            </a:r>
            <a:endParaRPr/>
          </a:p>
        </p:txBody>
      </p:sp>
      <p:sp>
        <p:nvSpPr>
          <p:cNvPr id="221" name="Google Shape;221;p28"/>
          <p:cNvSpPr/>
          <p:nvPr/>
        </p:nvSpPr>
        <p:spPr>
          <a:xfrm>
            <a:off x="3429000" y="4191000"/>
            <a:ext cx="381000" cy="4572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folHlink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8"/>
          <p:cNvSpPr txBox="1"/>
          <p:nvPr/>
        </p:nvSpPr>
        <p:spPr>
          <a:xfrm rot="5400000">
            <a:off x="3438525" y="4371975"/>
            <a:ext cx="36195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23" name="Google Shape;223;p28"/>
          <p:cNvSpPr/>
          <p:nvPr/>
        </p:nvSpPr>
        <p:spPr>
          <a:xfrm>
            <a:off x="6934200" y="4191000"/>
            <a:ext cx="381000" cy="4572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folHlink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8"/>
          <p:cNvSpPr txBox="1"/>
          <p:nvPr/>
        </p:nvSpPr>
        <p:spPr>
          <a:xfrm rot="5400000">
            <a:off x="6943725" y="4371975"/>
            <a:ext cx="36195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29" descr="SciHered_GenPeaP-Chartsx6629a3"/>
          <p:cNvPicPr preferRelativeResize="0"/>
          <p:nvPr/>
        </p:nvPicPr>
        <p:blipFill rotWithShape="1">
          <a:blip r:embed="rId3">
            <a:alphaModFix/>
          </a:blip>
          <a:srcRect l="-2928"/>
          <a:stretch/>
        </p:blipFill>
        <p:spPr>
          <a:xfrm>
            <a:off x="685800" y="2590800"/>
            <a:ext cx="7239000" cy="354965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9"/>
          <p:cNvSpPr txBox="1">
            <a:spLocks noGrp="1"/>
          </p:cNvSpPr>
          <p:nvPr>
            <p:ph type="body" idx="1"/>
          </p:nvPr>
        </p:nvSpPr>
        <p:spPr>
          <a:xfrm>
            <a:off x="152400" y="838200"/>
            <a:ext cx="85344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Mendel tested </a:t>
            </a:r>
            <a:r>
              <a:rPr lang="en-US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traits – and found that one form of the trait was always “dominant” in the first generation of offspring, but that the “hidden” trait re-appeared in 25% of the second generation.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0"/>
          <p:cNvSpPr txBox="1">
            <a:spLocks noGrp="1"/>
          </p:cNvSpPr>
          <p:nvPr>
            <p:ph type="title"/>
          </p:nvPr>
        </p:nvSpPr>
        <p:spPr>
          <a:xfrm>
            <a:off x="0" y="762000"/>
            <a:ext cx="6324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So, what are Mendel’s </a:t>
            </a:r>
            <a:b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rules of inheritance?</a:t>
            </a:r>
            <a:endParaRPr/>
          </a:p>
        </p:txBody>
      </p:sp>
      <p:sp>
        <p:nvSpPr>
          <p:cNvPr id="236" name="Google Shape;236;p30"/>
          <p:cNvSpPr txBox="1">
            <a:spLocks noGrp="1"/>
          </p:cNvSpPr>
          <p:nvPr>
            <p:ph type="body" idx="1"/>
          </p:nvPr>
        </p:nvSpPr>
        <p:spPr>
          <a:xfrm>
            <a:off x="-152400" y="1676400"/>
            <a:ext cx="6324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Mendel figured out that:</a:t>
            </a:r>
            <a:endParaRPr/>
          </a:p>
          <a:p>
            <a:pPr marL="1143000" marR="0" lvl="2" indent="-1651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Traits are controlled by 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PAIRS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“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factors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(genes) that are inherited from your 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parents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(one from mom, one from dad).</a:t>
            </a:r>
            <a:endParaRPr/>
          </a:p>
          <a:p>
            <a:pPr marL="1143000" marR="0" lvl="2" indent="-1651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factors are “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dominant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- they 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mask or hide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other factor.  </a:t>
            </a:r>
            <a:endParaRPr/>
          </a:p>
          <a:p>
            <a:pPr marL="1143000" marR="0" lvl="2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(For example, the tallness gene hides the shortness gene in pea plants.)</a:t>
            </a:r>
            <a:endParaRPr/>
          </a:p>
        </p:txBody>
      </p:sp>
      <p:pic>
        <p:nvPicPr>
          <p:cNvPr id="237" name="Google Shape;237;p30" descr="SciHered_Results-1_sx6628a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0" y="533400"/>
            <a:ext cx="2182812" cy="25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0" descr="SciHered_Results-2_sx6628a3"/>
          <p:cNvPicPr preferRelativeResize="0"/>
          <p:nvPr/>
        </p:nvPicPr>
        <p:blipFill rotWithShape="1">
          <a:blip r:embed="rId4">
            <a:alphaModFix/>
          </a:blip>
          <a:srcRect l="11691"/>
          <a:stretch/>
        </p:blipFill>
        <p:spPr>
          <a:xfrm>
            <a:off x="6324600" y="3722687"/>
            <a:ext cx="2301875" cy="2601912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0"/>
          <p:cNvSpPr/>
          <p:nvPr/>
        </p:nvSpPr>
        <p:spPr>
          <a:xfrm>
            <a:off x="7315200" y="3200400"/>
            <a:ext cx="381000" cy="38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7F1588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1"/>
          <p:cNvSpPr txBox="1">
            <a:spLocks noGrp="1"/>
          </p:cNvSpPr>
          <p:nvPr>
            <p:ph type="title"/>
          </p:nvPr>
        </p:nvSpPr>
        <p:spPr>
          <a:xfrm>
            <a:off x="0" y="762000"/>
            <a:ext cx="8382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get the new vocabulary straight…</a:t>
            </a:r>
            <a:endParaRPr/>
          </a:p>
        </p:txBody>
      </p:sp>
      <p:sp>
        <p:nvSpPr>
          <p:cNvPr id="245" name="Google Shape;245;p31"/>
          <p:cNvSpPr txBox="1">
            <a:spLocks noGrp="1"/>
          </p:cNvSpPr>
          <p:nvPr>
            <p:ph type="body" idx="1"/>
          </p:nvPr>
        </p:nvSpPr>
        <p:spPr>
          <a:xfrm>
            <a:off x="304800" y="1676400"/>
            <a:ext cx="8610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GENES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the factors that control an inherited trait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ALLELES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the different forms of a gene.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(the TALL and SHORT alleles are the 2 forms of the HEIGHT gene in pea plants)</a:t>
            </a:r>
            <a:endParaRPr/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*We inherit one allele (or form of a gene) from our mom and one allele from our dad, so we have 2 alleles for every gene.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2"/>
          <p:cNvSpPr txBox="1">
            <a:spLocks noGrp="1"/>
          </p:cNvSpPr>
          <p:nvPr>
            <p:ph type="title"/>
          </p:nvPr>
        </p:nvSpPr>
        <p:spPr>
          <a:xfrm>
            <a:off x="0" y="762000"/>
            <a:ext cx="8382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get the new vocabulary straight…</a:t>
            </a:r>
            <a:endParaRPr/>
          </a:p>
        </p:txBody>
      </p:sp>
      <p:sp>
        <p:nvSpPr>
          <p:cNvPr id="251" name="Google Shape;251;p32"/>
          <p:cNvSpPr txBox="1">
            <a:spLocks noGrp="1"/>
          </p:cNvSpPr>
          <p:nvPr>
            <p:ph type="body" idx="1"/>
          </p:nvPr>
        </p:nvSpPr>
        <p:spPr>
          <a:xfrm>
            <a:off x="304800" y="1676400"/>
            <a:ext cx="56388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DOMINANT ALLELE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is one whose trait 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always shows up when the allele is present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can 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mask or hide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other form of the trait.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shown with an 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upper-case letter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for example “T”.</a:t>
            </a:r>
            <a:endParaRPr/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Tall stems = TT or Tt</a:t>
            </a:r>
            <a:endParaRPr/>
          </a:p>
        </p:txBody>
      </p:sp>
      <p:pic>
        <p:nvPicPr>
          <p:cNvPr id="252" name="Google Shape;252;p32" descr="SciHered_Results-1_sx6628a3"/>
          <p:cNvPicPr preferRelativeResize="0"/>
          <p:nvPr/>
        </p:nvPicPr>
        <p:blipFill rotWithShape="1">
          <a:blip r:embed="rId3">
            <a:alphaModFix/>
          </a:blip>
          <a:srcRect t="6037" r="51127"/>
          <a:stretch/>
        </p:blipFill>
        <p:spPr>
          <a:xfrm>
            <a:off x="6400800" y="1743075"/>
            <a:ext cx="1992312" cy="442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3"/>
          <p:cNvSpPr txBox="1">
            <a:spLocks noGrp="1"/>
          </p:cNvSpPr>
          <p:nvPr>
            <p:ph type="title"/>
          </p:nvPr>
        </p:nvSpPr>
        <p:spPr>
          <a:xfrm>
            <a:off x="0" y="762000"/>
            <a:ext cx="8382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get the new vocabulary straight…</a:t>
            </a:r>
            <a:endParaRPr/>
          </a:p>
        </p:txBody>
      </p:sp>
      <p:sp>
        <p:nvSpPr>
          <p:cNvPr id="258" name="Google Shape;258;p33"/>
          <p:cNvSpPr txBox="1">
            <a:spLocks noGrp="1"/>
          </p:cNvSpPr>
          <p:nvPr>
            <p:ph type="body" idx="1"/>
          </p:nvPr>
        </p:nvSpPr>
        <p:spPr>
          <a:xfrm>
            <a:off x="304800" y="1676400"/>
            <a:ext cx="5943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RECESSIVE ALLELE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is one whose trait 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hidden whenever the dominant allele is present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will only show up if 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BOTH alleles are recessive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shown with a 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lower-case letter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for example  “t”. </a:t>
            </a:r>
            <a:endParaRPr/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Short stems = tt</a:t>
            </a:r>
            <a:endParaRPr/>
          </a:p>
        </p:txBody>
      </p:sp>
      <p:pic>
        <p:nvPicPr>
          <p:cNvPr id="259" name="Google Shape;259;p33" descr="SciHered_Results-1_sx6628a3"/>
          <p:cNvPicPr preferRelativeResize="0"/>
          <p:nvPr/>
        </p:nvPicPr>
        <p:blipFill rotWithShape="1">
          <a:blip r:embed="rId3">
            <a:alphaModFix/>
          </a:blip>
          <a:srcRect l="62835" t="39245"/>
          <a:stretch/>
        </p:blipFill>
        <p:spPr>
          <a:xfrm>
            <a:off x="6934200" y="2667000"/>
            <a:ext cx="1693862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>
          <a:xfrm>
            <a:off x="32385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1"/>
          </p:nvPr>
        </p:nvSpPr>
        <p:spPr>
          <a:xfrm>
            <a:off x="250825" y="1196975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Chromosomes – DNA wound into cute pkg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366FF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3366FF"/>
                </a:solidFill>
                <a:latin typeface="Calibri"/>
                <a:ea typeface="Calibri"/>
                <a:cs typeface="Calibri"/>
                <a:sym typeface="Calibri"/>
              </a:rPr>
              <a:t>Genes – section of  DNA/chromosome that codes for a specific trait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Traits – an organism’s physical features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4"/>
          <p:cNvSpPr txBox="1">
            <a:spLocks noGrp="1"/>
          </p:cNvSpPr>
          <p:nvPr>
            <p:ph type="body" idx="1"/>
          </p:nvPr>
        </p:nvSpPr>
        <p:spPr>
          <a:xfrm>
            <a:off x="304800" y="1981200"/>
            <a:ext cx="50292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HOMOZYGOUS - Organisms with 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same alleles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HETEROZYGOUS - Organisms with 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different alleles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pic>
        <p:nvPicPr>
          <p:cNvPr id="265" name="Google Shape;265;p34" descr="SciHered_Results-1_sx6628a3"/>
          <p:cNvPicPr preferRelativeResize="0"/>
          <p:nvPr/>
        </p:nvPicPr>
        <p:blipFill rotWithShape="1">
          <a:blip r:embed="rId3">
            <a:alphaModFix/>
          </a:blip>
          <a:srcRect t="6037"/>
          <a:stretch/>
        </p:blipFill>
        <p:spPr>
          <a:xfrm>
            <a:off x="5741987" y="1143000"/>
            <a:ext cx="2182812" cy="237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4" descr="SciHered_Results-2_sx6628a3"/>
          <p:cNvPicPr preferRelativeResize="0"/>
          <p:nvPr/>
        </p:nvPicPr>
        <p:blipFill rotWithShape="1">
          <a:blip r:embed="rId4">
            <a:alphaModFix/>
          </a:blip>
          <a:srcRect l="11691" t="5857"/>
          <a:stretch/>
        </p:blipFill>
        <p:spPr>
          <a:xfrm>
            <a:off x="5867400" y="3810000"/>
            <a:ext cx="2301875" cy="2449512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4"/>
          <p:cNvSpPr txBox="1"/>
          <p:nvPr/>
        </p:nvSpPr>
        <p:spPr>
          <a:xfrm>
            <a:off x="5056187" y="1533525"/>
            <a:ext cx="7620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TT</a:t>
            </a:r>
            <a:endParaRPr/>
          </a:p>
        </p:txBody>
      </p:sp>
      <p:sp>
        <p:nvSpPr>
          <p:cNvPr id="268" name="Google Shape;268;p34"/>
          <p:cNvSpPr txBox="1"/>
          <p:nvPr/>
        </p:nvSpPr>
        <p:spPr>
          <a:xfrm>
            <a:off x="7113587" y="1533525"/>
            <a:ext cx="7620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tt</a:t>
            </a:r>
            <a:endParaRPr/>
          </a:p>
        </p:txBody>
      </p:sp>
      <p:sp>
        <p:nvSpPr>
          <p:cNvPr id="269" name="Google Shape;269;p34"/>
          <p:cNvSpPr txBox="1"/>
          <p:nvPr/>
        </p:nvSpPr>
        <p:spPr>
          <a:xfrm>
            <a:off x="5334000" y="4191000"/>
            <a:ext cx="7620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Tt</a:t>
            </a:r>
            <a:endParaRPr/>
          </a:p>
        </p:txBody>
      </p:sp>
      <p:sp>
        <p:nvSpPr>
          <p:cNvPr id="270" name="Google Shape;270;p34"/>
          <p:cNvSpPr txBox="1"/>
          <p:nvPr/>
        </p:nvSpPr>
        <p:spPr>
          <a:xfrm>
            <a:off x="7848600" y="4191000"/>
            <a:ext cx="7620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Tt</a:t>
            </a:r>
            <a:endParaRPr/>
          </a:p>
        </p:txBody>
      </p:sp>
      <p:sp>
        <p:nvSpPr>
          <p:cNvPr id="271" name="Google Shape;271;p34"/>
          <p:cNvSpPr txBox="1"/>
          <p:nvPr/>
        </p:nvSpPr>
        <p:spPr>
          <a:xfrm>
            <a:off x="0" y="685800"/>
            <a:ext cx="8382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ahoma"/>
              <a:buNone/>
            </a:pPr>
            <a:r>
              <a:rPr lang="en-US" sz="28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Let’s get the new vocabulary straight…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5"/>
          <p:cNvSpPr txBox="1">
            <a:spLocks noGrp="1"/>
          </p:cNvSpPr>
          <p:nvPr>
            <p:ph type="title"/>
          </p:nvPr>
        </p:nvSpPr>
        <p:spPr>
          <a:xfrm>
            <a:off x="0" y="762000"/>
            <a:ext cx="8763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</a:pPr>
            <a:r>
              <a:rPr lang="en-US"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review…</a:t>
            </a:r>
            <a:endParaRPr/>
          </a:p>
        </p:txBody>
      </p:sp>
      <p:sp>
        <p:nvSpPr>
          <p:cNvPr id="277" name="Google Shape;277;p35"/>
          <p:cNvSpPr txBox="1">
            <a:spLocks noGrp="1"/>
          </p:cNvSpPr>
          <p:nvPr>
            <p:ph type="body" idx="1"/>
          </p:nvPr>
        </p:nvSpPr>
        <p:spPr>
          <a:xfrm>
            <a:off x="228600" y="1295400"/>
            <a:ext cx="8610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you cross the tall and the short plant, the offspring get a Tall allele (T) from the tall plant and a short allele (t) from the short plant. 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first generation, the 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dominant TALL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allele hides the 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recessive SHORT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allele, so ALL the offspring are 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tall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are all </a:t>
            </a:r>
            <a:r>
              <a:rPr lang="en-US" sz="2400" b="0" i="1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heterozygous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" name="Google Shape;278;p35" descr="SciHered_Results-1_sx6628a3"/>
          <p:cNvPicPr preferRelativeResize="0"/>
          <p:nvPr/>
        </p:nvPicPr>
        <p:blipFill rotWithShape="1">
          <a:blip r:embed="rId3">
            <a:alphaModFix/>
          </a:blip>
          <a:srcRect t="6037"/>
          <a:stretch/>
        </p:blipFill>
        <p:spPr>
          <a:xfrm>
            <a:off x="1752600" y="3886200"/>
            <a:ext cx="2182812" cy="237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5" descr="SciHered_Results-2_sx6628a3"/>
          <p:cNvPicPr preferRelativeResize="0"/>
          <p:nvPr/>
        </p:nvPicPr>
        <p:blipFill rotWithShape="1">
          <a:blip r:embed="rId4">
            <a:alphaModFix/>
          </a:blip>
          <a:srcRect l="11691" t="5857"/>
          <a:stretch/>
        </p:blipFill>
        <p:spPr>
          <a:xfrm>
            <a:off x="5410200" y="3886200"/>
            <a:ext cx="2301875" cy="2449512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5"/>
          <p:cNvSpPr/>
          <p:nvPr/>
        </p:nvSpPr>
        <p:spPr>
          <a:xfrm rot="-5400000">
            <a:off x="4419600" y="4724400"/>
            <a:ext cx="381000" cy="38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7F1588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81" name="Google Shape;281;p35"/>
          <p:cNvSpPr txBox="1"/>
          <p:nvPr/>
        </p:nvSpPr>
        <p:spPr>
          <a:xfrm>
            <a:off x="1066800" y="4267200"/>
            <a:ext cx="7620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TT</a:t>
            </a:r>
            <a:endParaRPr/>
          </a:p>
        </p:txBody>
      </p:sp>
      <p:sp>
        <p:nvSpPr>
          <p:cNvPr id="282" name="Google Shape;282;p35"/>
          <p:cNvSpPr txBox="1"/>
          <p:nvPr/>
        </p:nvSpPr>
        <p:spPr>
          <a:xfrm>
            <a:off x="3124200" y="4267200"/>
            <a:ext cx="7620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tt</a:t>
            </a:r>
            <a:endParaRPr/>
          </a:p>
        </p:txBody>
      </p:sp>
      <p:sp>
        <p:nvSpPr>
          <p:cNvPr id="283" name="Google Shape;283;p35"/>
          <p:cNvSpPr txBox="1"/>
          <p:nvPr/>
        </p:nvSpPr>
        <p:spPr>
          <a:xfrm>
            <a:off x="4876800" y="4267200"/>
            <a:ext cx="7620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Tt</a:t>
            </a:r>
            <a:endParaRPr/>
          </a:p>
        </p:txBody>
      </p:sp>
      <p:sp>
        <p:nvSpPr>
          <p:cNvPr id="284" name="Google Shape;284;p35"/>
          <p:cNvSpPr txBox="1"/>
          <p:nvPr/>
        </p:nvSpPr>
        <p:spPr>
          <a:xfrm>
            <a:off x="7391400" y="4267200"/>
            <a:ext cx="7620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36" descr="SciHered_Results-1_sx6628a3"/>
          <p:cNvPicPr preferRelativeResize="0"/>
          <p:nvPr/>
        </p:nvPicPr>
        <p:blipFill rotWithShape="1">
          <a:blip r:embed="rId3">
            <a:alphaModFix/>
          </a:blip>
          <a:srcRect t="6414"/>
          <a:stretch/>
        </p:blipFill>
        <p:spPr>
          <a:xfrm>
            <a:off x="3175" y="3552825"/>
            <a:ext cx="2182812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6" descr="SciHered_Results-2_sx6628a3"/>
          <p:cNvPicPr preferRelativeResize="0"/>
          <p:nvPr/>
        </p:nvPicPr>
        <p:blipFill rotWithShape="1">
          <a:blip r:embed="rId4">
            <a:alphaModFix/>
          </a:blip>
          <a:srcRect t="6283"/>
          <a:stretch/>
        </p:blipFill>
        <p:spPr>
          <a:xfrm>
            <a:off x="2227262" y="3505200"/>
            <a:ext cx="2606675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6" descr="SciHered_Results-3_sx6628a3"/>
          <p:cNvPicPr preferRelativeResize="0"/>
          <p:nvPr/>
        </p:nvPicPr>
        <p:blipFill rotWithShape="1">
          <a:blip r:embed="rId5">
            <a:alphaModFix/>
          </a:blip>
          <a:srcRect t="4671"/>
          <a:stretch/>
        </p:blipFill>
        <p:spPr>
          <a:xfrm>
            <a:off x="4876800" y="3352800"/>
            <a:ext cx="4191000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6"/>
          <p:cNvSpPr txBox="1">
            <a:spLocks noGrp="1"/>
          </p:cNvSpPr>
          <p:nvPr>
            <p:ph type="title"/>
          </p:nvPr>
        </p:nvSpPr>
        <p:spPr>
          <a:xfrm>
            <a:off x="76200" y="685800"/>
            <a:ext cx="83820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happens if heterozygous plants cross?</a:t>
            </a:r>
            <a:endParaRPr/>
          </a:p>
        </p:txBody>
      </p:sp>
      <p:sp>
        <p:nvSpPr>
          <p:cNvPr id="293" name="Google Shape;293;p36"/>
          <p:cNvSpPr txBox="1">
            <a:spLocks noGrp="1"/>
          </p:cNvSpPr>
          <p:nvPr>
            <p:ph type="body" idx="1"/>
          </p:nvPr>
        </p:nvSpPr>
        <p:spPr>
          <a:xfrm>
            <a:off x="152400" y="1295400"/>
            <a:ext cx="85344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SECOND generation, the heterozygous plants cross and it’s possible to have an offspring with the </a:t>
            </a:r>
            <a:r>
              <a:rPr lang="en-US" sz="2400" b="1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recessive alleles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2 recessive alleles, the plant will be 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SHORT, not tall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294" name="Google Shape;294;p36"/>
          <p:cNvSpPr txBox="1"/>
          <p:nvPr/>
        </p:nvSpPr>
        <p:spPr>
          <a:xfrm>
            <a:off x="228600" y="3048000"/>
            <a:ext cx="7620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TT</a:t>
            </a:r>
            <a:endParaRPr/>
          </a:p>
        </p:txBody>
      </p:sp>
      <p:sp>
        <p:nvSpPr>
          <p:cNvPr id="295" name="Google Shape;295;p36"/>
          <p:cNvSpPr txBox="1"/>
          <p:nvPr/>
        </p:nvSpPr>
        <p:spPr>
          <a:xfrm>
            <a:off x="1447800" y="3048000"/>
            <a:ext cx="7620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tt</a:t>
            </a:r>
            <a:endParaRPr/>
          </a:p>
        </p:txBody>
      </p:sp>
      <p:sp>
        <p:nvSpPr>
          <p:cNvPr id="296" name="Google Shape;296;p36"/>
          <p:cNvSpPr txBox="1"/>
          <p:nvPr/>
        </p:nvSpPr>
        <p:spPr>
          <a:xfrm>
            <a:off x="2743200" y="3048000"/>
            <a:ext cx="7620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Tt</a:t>
            </a:r>
            <a:endParaRPr/>
          </a:p>
        </p:txBody>
      </p:sp>
      <p:sp>
        <p:nvSpPr>
          <p:cNvPr id="297" name="Google Shape;297;p36"/>
          <p:cNvSpPr txBox="1"/>
          <p:nvPr/>
        </p:nvSpPr>
        <p:spPr>
          <a:xfrm>
            <a:off x="3962400" y="3048000"/>
            <a:ext cx="7620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Tt</a:t>
            </a:r>
            <a:endParaRPr/>
          </a:p>
        </p:txBody>
      </p:sp>
      <p:sp>
        <p:nvSpPr>
          <p:cNvPr id="298" name="Google Shape;298;p36"/>
          <p:cNvSpPr txBox="1"/>
          <p:nvPr/>
        </p:nvSpPr>
        <p:spPr>
          <a:xfrm>
            <a:off x="6172200" y="3048000"/>
            <a:ext cx="7620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Tt</a:t>
            </a:r>
            <a:endParaRPr/>
          </a:p>
        </p:txBody>
      </p:sp>
      <p:sp>
        <p:nvSpPr>
          <p:cNvPr id="299" name="Google Shape;299;p36"/>
          <p:cNvSpPr txBox="1"/>
          <p:nvPr/>
        </p:nvSpPr>
        <p:spPr>
          <a:xfrm>
            <a:off x="7162800" y="3048000"/>
            <a:ext cx="7620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Tt</a:t>
            </a:r>
            <a:endParaRPr/>
          </a:p>
        </p:txBody>
      </p:sp>
      <p:sp>
        <p:nvSpPr>
          <p:cNvPr id="300" name="Google Shape;300;p36"/>
          <p:cNvSpPr txBox="1"/>
          <p:nvPr/>
        </p:nvSpPr>
        <p:spPr>
          <a:xfrm>
            <a:off x="5257800" y="3048000"/>
            <a:ext cx="7620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TT</a:t>
            </a:r>
            <a:endParaRPr/>
          </a:p>
        </p:txBody>
      </p:sp>
      <p:sp>
        <p:nvSpPr>
          <p:cNvPr id="301" name="Google Shape;301;p36"/>
          <p:cNvSpPr txBox="1"/>
          <p:nvPr/>
        </p:nvSpPr>
        <p:spPr>
          <a:xfrm>
            <a:off x="8229600" y="3870325"/>
            <a:ext cx="7620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tt</a:t>
            </a:r>
            <a:endParaRPr/>
          </a:p>
        </p:txBody>
      </p:sp>
      <p:sp>
        <p:nvSpPr>
          <p:cNvPr id="302" name="Google Shape;302;p36"/>
          <p:cNvSpPr/>
          <p:nvPr/>
        </p:nvSpPr>
        <p:spPr>
          <a:xfrm>
            <a:off x="2514600" y="3048000"/>
            <a:ext cx="2209800" cy="2971800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7F158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03" name="Google Shape;303;p36"/>
          <p:cNvSpPr/>
          <p:nvPr/>
        </p:nvSpPr>
        <p:spPr>
          <a:xfrm>
            <a:off x="8077200" y="3810000"/>
            <a:ext cx="990600" cy="2133600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7F158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7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001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SUMMARY</a:t>
            </a:r>
            <a:endParaRPr/>
          </a:p>
        </p:txBody>
      </p:sp>
      <p:sp>
        <p:nvSpPr>
          <p:cNvPr id="309" name="Google Shape;309;p37"/>
          <p:cNvSpPr txBox="1">
            <a:spLocks noGrp="1"/>
          </p:cNvSpPr>
          <p:nvPr>
            <p:ph type="body" idx="1"/>
          </p:nvPr>
        </p:nvSpPr>
        <p:spPr>
          <a:xfrm>
            <a:off x="76200" y="1143000"/>
            <a:ext cx="8991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When studying genetics, we need to take 2 things into account:</a:t>
            </a:r>
            <a:endParaRPr/>
          </a:p>
          <a:p>
            <a:pPr marL="342900" marR="0" lvl="0" indent="-2794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➢"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PHENOTYPE</a:t>
            </a: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an organism’s </a:t>
            </a:r>
            <a:r>
              <a:rPr lang="en-US" sz="2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</a:t>
            </a: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appearance.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(3 plants are tall, 1 is short)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➢"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GENOTYPE</a:t>
            </a: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an organism’s 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26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GENETIC </a:t>
            </a:r>
            <a:r>
              <a:rPr lang="en-US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makeup (alleles).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(1 plant is TT, 2 plants are Tt, 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and 1 plant is tt)</a:t>
            </a:r>
            <a:endParaRPr/>
          </a:p>
        </p:txBody>
      </p:sp>
      <p:pic>
        <p:nvPicPr>
          <p:cNvPr id="310" name="Google Shape;310;p37" descr="SciHered_Results-3_sx6628a3"/>
          <p:cNvPicPr preferRelativeResize="0"/>
          <p:nvPr/>
        </p:nvPicPr>
        <p:blipFill rotWithShape="1">
          <a:blip r:embed="rId3">
            <a:alphaModFix/>
          </a:blip>
          <a:srcRect l="7272" t="4671"/>
          <a:stretch/>
        </p:blipFill>
        <p:spPr>
          <a:xfrm>
            <a:off x="5181600" y="3352800"/>
            <a:ext cx="3886200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37"/>
          <p:cNvSpPr txBox="1"/>
          <p:nvPr/>
        </p:nvSpPr>
        <p:spPr>
          <a:xfrm>
            <a:off x="6172200" y="3048000"/>
            <a:ext cx="7620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Tt</a:t>
            </a:r>
            <a:endParaRPr/>
          </a:p>
        </p:txBody>
      </p:sp>
      <p:sp>
        <p:nvSpPr>
          <p:cNvPr id="312" name="Google Shape;312;p37"/>
          <p:cNvSpPr txBox="1"/>
          <p:nvPr/>
        </p:nvSpPr>
        <p:spPr>
          <a:xfrm>
            <a:off x="7162800" y="3048000"/>
            <a:ext cx="7620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Tt</a:t>
            </a:r>
            <a:endParaRPr/>
          </a:p>
        </p:txBody>
      </p:sp>
      <p:sp>
        <p:nvSpPr>
          <p:cNvPr id="313" name="Google Shape;313;p37"/>
          <p:cNvSpPr txBox="1"/>
          <p:nvPr/>
        </p:nvSpPr>
        <p:spPr>
          <a:xfrm>
            <a:off x="5257800" y="3048000"/>
            <a:ext cx="7620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TT</a:t>
            </a:r>
            <a:endParaRPr/>
          </a:p>
        </p:txBody>
      </p:sp>
      <p:sp>
        <p:nvSpPr>
          <p:cNvPr id="314" name="Google Shape;314;p37"/>
          <p:cNvSpPr txBox="1"/>
          <p:nvPr/>
        </p:nvSpPr>
        <p:spPr>
          <a:xfrm>
            <a:off x="8229600" y="3870325"/>
            <a:ext cx="76200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8"/>
          <p:cNvSpPr txBox="1">
            <a:spLocks noGrp="1"/>
          </p:cNvSpPr>
          <p:nvPr>
            <p:ph type="title"/>
          </p:nvPr>
        </p:nvSpPr>
        <p:spPr>
          <a:xfrm>
            <a:off x="1425678" y="206478"/>
            <a:ext cx="6518787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0" i="0" u="sng" strike="noStrike" cap="none" dirty="0" smtClean="0">
                <a:solidFill>
                  <a:schemeClr val="dk1"/>
                </a:solidFill>
                <a:sym typeface="Calibri"/>
              </a:rPr>
              <a:t>Review and Move On</a:t>
            </a:r>
            <a:endParaRPr u="sng" dirty="0"/>
          </a:p>
        </p:txBody>
      </p:sp>
      <p:sp>
        <p:nvSpPr>
          <p:cNvPr id="320" name="Google Shape;320;p38"/>
          <p:cNvSpPr txBox="1">
            <a:spLocks noGrp="1"/>
          </p:cNvSpPr>
          <p:nvPr>
            <p:ph type="body" idx="1"/>
          </p:nvPr>
        </p:nvSpPr>
        <p:spPr>
          <a:xfrm>
            <a:off x="462116" y="1342104"/>
            <a:ext cx="77724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i="0" dirty="0" smtClean="0">
                <a:solidFill>
                  <a:schemeClr val="dk1"/>
                </a:solidFill>
                <a:sym typeface="Calibri"/>
              </a:rPr>
              <a:t>Vocabulary – Word Wall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dirty="0" smtClean="0"/>
              <a:t>Bikini Bottom</a:t>
            </a:r>
            <a:endParaRPr lang="en-US" sz="3200" i="0" dirty="0" smtClean="0">
              <a:solidFill>
                <a:schemeClr val="dk1"/>
              </a:solidFill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 i="0" dirty="0">
              <a:solidFill>
                <a:schemeClr val="dk1"/>
              </a:solidFill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86133" y="2164941"/>
            <a:ext cx="3849944" cy="38499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Bikini Bottom Genetics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60" y="1417637"/>
            <a:ext cx="8942439" cy="4525962"/>
          </a:xfrm>
        </p:spPr>
        <p:txBody>
          <a:bodyPr/>
          <a:lstStyle/>
          <a:p>
            <a:pPr marL="25400" indent="0">
              <a:buNone/>
            </a:pPr>
            <a:r>
              <a:rPr lang="en-US" sz="3600" b="1" dirty="0" smtClean="0"/>
              <a:t>Homozygous</a:t>
            </a:r>
            <a:r>
              <a:rPr lang="en-US" dirty="0" smtClean="0"/>
              <a:t> = </a:t>
            </a:r>
            <a:r>
              <a:rPr lang="en-US" sz="2800" dirty="0" smtClean="0"/>
              <a:t>two of the SAME alleles (letters/genes)</a:t>
            </a:r>
          </a:p>
          <a:p>
            <a:pPr marL="25400" indent="0">
              <a:buNone/>
            </a:pPr>
            <a:r>
              <a:rPr lang="en-US" sz="3600" b="1" dirty="0" smtClean="0"/>
              <a:t>Heterozygous</a:t>
            </a:r>
            <a:r>
              <a:rPr lang="en-US" dirty="0" smtClean="0"/>
              <a:t> = </a:t>
            </a:r>
            <a:r>
              <a:rPr lang="en-US" sz="2800" dirty="0" smtClean="0"/>
              <a:t>two DIFFERENT alleles (letter/genes)</a:t>
            </a:r>
          </a:p>
          <a:p>
            <a:pPr marL="25400" indent="0">
              <a:buNone/>
            </a:pPr>
            <a:endParaRPr lang="en-US" dirty="0"/>
          </a:p>
          <a:p>
            <a:pPr marL="25400" indent="0">
              <a:buNone/>
            </a:pPr>
            <a:r>
              <a:rPr lang="en-US" dirty="0" smtClean="0"/>
              <a:t>		TT = _______</a:t>
            </a:r>
          </a:p>
          <a:p>
            <a:pPr marL="25400" indent="0">
              <a:buNone/>
            </a:pPr>
            <a:r>
              <a:rPr lang="en-US" dirty="0" smtClean="0"/>
              <a:t>		</a:t>
            </a:r>
            <a:r>
              <a:rPr lang="en-US" dirty="0" err="1" smtClean="0"/>
              <a:t>Dd</a:t>
            </a:r>
            <a:r>
              <a:rPr lang="en-US" dirty="0" smtClean="0"/>
              <a:t>= 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31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9"/>
          <p:cNvSpPr txBox="1">
            <a:spLocks noGrp="1"/>
          </p:cNvSpPr>
          <p:nvPr>
            <p:ph type="ctrTitle"/>
          </p:nvPr>
        </p:nvSpPr>
        <p:spPr>
          <a:xfrm>
            <a:off x="3657600" y="2130425"/>
            <a:ext cx="5410200" cy="221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None/>
            </a:pPr>
            <a:r>
              <a:rPr lang="en-US"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Probability &amp; Heredity:</a:t>
            </a:r>
            <a:r>
              <a:rPr lang="en-US"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Punnett Squares</a:t>
            </a:r>
            <a:endParaRPr/>
          </a:p>
        </p:txBody>
      </p:sp>
      <p:pic>
        <p:nvPicPr>
          <p:cNvPr id="326" name="Google Shape;326;p39" descr="SciHered_Gpigs_sx6662a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447800"/>
            <a:ext cx="3733800" cy="353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0"/>
          <p:cNvSpPr txBox="1"/>
          <p:nvPr/>
        </p:nvSpPr>
        <p:spPr>
          <a:xfrm>
            <a:off x="685800" y="8382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</a:pPr>
            <a:r>
              <a:rPr lang="en-US" sz="30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How can we figure out which </a:t>
            </a:r>
            <a:br>
              <a:rPr lang="en-US" sz="30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30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traits will be inherited?</a:t>
            </a:r>
            <a:endParaRPr/>
          </a:p>
        </p:txBody>
      </p:sp>
      <p:sp>
        <p:nvSpPr>
          <p:cNvPr id="332" name="Google Shape;332;p40"/>
          <p:cNvSpPr txBox="1"/>
          <p:nvPr/>
        </p:nvSpPr>
        <p:spPr>
          <a:xfrm>
            <a:off x="304800" y="1828800"/>
            <a:ext cx="8610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To talk about inheritance, we need to use our new vocabulary…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We’ve learned about dominant &amp; recessive alleles: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Char char="•"/>
            </a:pPr>
            <a:r>
              <a:rPr lang="en-US" sz="2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600" b="1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Dominant alleles</a:t>
            </a:r>
            <a:r>
              <a:rPr lang="en-US" sz="2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are </a:t>
            </a:r>
            <a:r>
              <a:rPr lang="en-US" sz="2600" b="0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more powerful</a:t>
            </a:r>
            <a:r>
              <a:rPr lang="en-US" sz="2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and can “</a:t>
            </a:r>
            <a:r>
              <a:rPr lang="en-US" sz="2600" b="0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hide</a:t>
            </a:r>
            <a:r>
              <a:rPr lang="en-US" sz="2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” a recessive trait. </a:t>
            </a:r>
            <a:endParaRPr/>
          </a:p>
          <a:p>
            <a:pPr marL="1600200" marR="0" lvl="3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Char char="–"/>
            </a:pPr>
            <a:r>
              <a:rPr lang="en-US" sz="2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Shown with an </a:t>
            </a:r>
            <a:r>
              <a:rPr lang="en-US" sz="2200" b="0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upper-case letter</a:t>
            </a:r>
            <a:r>
              <a:rPr lang="en-US" sz="2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(“T” for tall stems)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Char char="•"/>
            </a:pPr>
            <a:r>
              <a:rPr lang="en-US" sz="2600" b="1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Recessive alleles</a:t>
            </a:r>
            <a:r>
              <a:rPr lang="en-US" sz="2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can be “</a:t>
            </a:r>
            <a:r>
              <a:rPr lang="en-US" sz="2600" b="0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hidden</a:t>
            </a:r>
            <a:r>
              <a:rPr lang="en-US" sz="2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” when a </a:t>
            </a:r>
            <a:r>
              <a:rPr lang="en-US" sz="2600" b="0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dominant</a:t>
            </a:r>
            <a:r>
              <a:rPr lang="en-US" sz="2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allele is present. </a:t>
            </a:r>
            <a:endParaRPr/>
          </a:p>
          <a:p>
            <a:pPr marL="1600200" marR="0" lvl="3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Char char="–"/>
            </a:pPr>
            <a:r>
              <a:rPr lang="en-US" sz="2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Shown with a </a:t>
            </a:r>
            <a:r>
              <a:rPr lang="en-US" sz="2200" b="0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lower-case letter</a:t>
            </a:r>
            <a:r>
              <a:rPr lang="en-US" sz="2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(“t” for short stems)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"/>
          <p:cNvSpPr txBox="1"/>
          <p:nvPr/>
        </p:nvSpPr>
        <p:spPr>
          <a:xfrm>
            <a:off x="685800" y="6858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</a:pPr>
            <a:r>
              <a:rPr lang="en-US" sz="30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How can we figure out which </a:t>
            </a:r>
            <a:br>
              <a:rPr lang="en-US" sz="30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30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traits will be inherited?</a:t>
            </a:r>
            <a:endParaRPr/>
          </a:p>
        </p:txBody>
      </p:sp>
      <p:sp>
        <p:nvSpPr>
          <p:cNvPr id="338" name="Google Shape;338;p41"/>
          <p:cNvSpPr txBox="1"/>
          <p:nvPr/>
        </p:nvSpPr>
        <p:spPr>
          <a:xfrm>
            <a:off x="304800" y="1600200"/>
            <a:ext cx="86106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You know the differences between genotype and phenotype: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•"/>
            </a:pPr>
            <a:r>
              <a:rPr lang="en-US" sz="2400" b="0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Genotype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describes which </a:t>
            </a:r>
            <a:r>
              <a:rPr lang="en-US" sz="2400" b="0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genes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(alleles) are present.</a:t>
            </a:r>
            <a:r>
              <a:rPr lang="en-US" sz="2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  <a:p>
            <a:pPr marL="2057400" marR="0" lvl="4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»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TT = 2 dominant alleles</a:t>
            </a:r>
            <a:endParaRPr/>
          </a:p>
          <a:p>
            <a:pPr marL="2057400" marR="0" lvl="4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»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Tt = 1 dominant &amp; 1 recessive</a:t>
            </a:r>
            <a:endParaRPr/>
          </a:p>
          <a:p>
            <a:pPr marL="2057400" marR="0" lvl="4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»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tt = 2 recessive alleles  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•"/>
            </a:pPr>
            <a:r>
              <a:rPr lang="en-US" sz="2400" b="0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Phenotype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describes what the </a:t>
            </a:r>
            <a:r>
              <a:rPr lang="en-US" sz="2400" b="0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physical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trait looks like.</a:t>
            </a:r>
            <a:endParaRPr/>
          </a:p>
          <a:p>
            <a:pPr marL="2057400" marR="0" lvl="4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»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Tall stems (TT and Tt)</a:t>
            </a:r>
            <a:endParaRPr/>
          </a:p>
          <a:p>
            <a:pPr marL="2057400" marR="0" lvl="4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»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Short stems (tt)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2"/>
          <p:cNvSpPr txBox="1"/>
          <p:nvPr/>
        </p:nvSpPr>
        <p:spPr>
          <a:xfrm>
            <a:off x="685800" y="6858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</a:pPr>
            <a:r>
              <a:rPr lang="en-US" sz="30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More vocabulary…</a:t>
            </a:r>
            <a:endParaRPr/>
          </a:p>
        </p:txBody>
      </p:sp>
      <p:sp>
        <p:nvSpPr>
          <p:cNvPr id="344" name="Google Shape;344;p42"/>
          <p:cNvSpPr txBox="1"/>
          <p:nvPr/>
        </p:nvSpPr>
        <p:spPr>
          <a:xfrm>
            <a:off x="304800" y="1600200"/>
            <a:ext cx="88392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Geneticist use 2 terms to describe GENOTYPE:</a:t>
            </a:r>
            <a:endParaRPr/>
          </a:p>
          <a:p>
            <a: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endParaRPr sz="2400" b="1" i="0" u="sng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•"/>
            </a:pPr>
            <a:r>
              <a:rPr lang="en-US" sz="2400" b="1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Homozygous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– the organism has 2 </a:t>
            </a:r>
            <a:r>
              <a:rPr lang="en-US" sz="2400" b="0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same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alleles.</a:t>
            </a:r>
            <a:endParaRPr sz="26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2057400" marR="0" lvl="4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»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TT = 2 dominant alleles</a:t>
            </a:r>
            <a:endParaRPr/>
          </a:p>
          <a:p>
            <a:pPr marL="2057400" marR="0" lvl="4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»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tt = 2 recessive alleles  </a:t>
            </a:r>
            <a:endParaRPr/>
          </a:p>
          <a:p>
            <a:pPr marL="2057400" marR="0" lvl="4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endParaRPr sz="24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•"/>
            </a:pPr>
            <a:r>
              <a:rPr lang="en-US" sz="2400" b="1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Heterozygous</a:t>
            </a:r>
            <a:r>
              <a:rPr lang="en-US" sz="2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– the organism has 2 </a:t>
            </a:r>
            <a:r>
              <a:rPr lang="en-US" sz="2400" b="0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different 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alleles.</a:t>
            </a:r>
            <a:endParaRPr/>
          </a:p>
          <a:p>
            <a:pPr marL="2057400" marR="0" lvl="4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»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Tt = 1 dominant &amp; 1 recessive allele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9803"/>
          </a:srgbClr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7" y="981075"/>
            <a:ext cx="4637087" cy="4249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387" y="188912"/>
            <a:ext cx="2838450" cy="576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92725" y="981075"/>
            <a:ext cx="3024187" cy="432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3"/>
          <p:cNvSpPr txBox="1"/>
          <p:nvPr/>
        </p:nvSpPr>
        <p:spPr>
          <a:xfrm>
            <a:off x="685800" y="685800"/>
            <a:ext cx="7772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</a:pPr>
            <a:r>
              <a:rPr lang="en-US" sz="30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So, how do we know which genotype or phenotype the offspring will be?</a:t>
            </a:r>
            <a:endParaRPr/>
          </a:p>
        </p:txBody>
      </p:sp>
      <p:sp>
        <p:nvSpPr>
          <p:cNvPr id="350" name="Google Shape;350;p43"/>
          <p:cNvSpPr txBox="1"/>
          <p:nvPr/>
        </p:nvSpPr>
        <p:spPr>
          <a:xfrm>
            <a:off x="304800" y="1981200"/>
            <a:ext cx="86106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We can use a tool called a </a:t>
            </a:r>
            <a:r>
              <a:rPr lang="en-US" sz="2600" b="1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punnett square</a:t>
            </a:r>
            <a:r>
              <a:rPr lang="en-US" sz="26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to predict how likely it is for an offspring to inherit certain traits.</a:t>
            </a:r>
            <a:endParaRPr/>
          </a:p>
          <a:p>
            <a:pPr marL="342900" marR="0" lvl="0" indent="-1778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 Narrow"/>
              <a:buNone/>
            </a:pPr>
            <a:endParaRPr sz="26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Char char="•"/>
            </a:pPr>
            <a:r>
              <a:rPr lang="en-US" sz="2600" b="1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PUNNETT SQUARE</a:t>
            </a:r>
            <a:r>
              <a:rPr lang="en-US" sz="26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is a chart that shows </a:t>
            </a:r>
            <a:r>
              <a:rPr lang="en-US" sz="2400" b="0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ALL the possible combinations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of a genetic cross.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shows </a:t>
            </a:r>
            <a:r>
              <a:rPr lang="en-US" sz="2400" b="0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genotype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and </a:t>
            </a:r>
            <a:r>
              <a:rPr lang="en-US" sz="2400" b="0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phenotype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of the offspring.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is also used to </a:t>
            </a:r>
            <a:r>
              <a:rPr lang="en-US" sz="2400" b="0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predict the </a:t>
            </a:r>
            <a:r>
              <a:rPr lang="en-US" sz="2400" b="0" i="1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probability</a:t>
            </a:r>
            <a:r>
              <a:rPr lang="en-US" sz="2400" b="0" i="0" u="sng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(the chance)</a:t>
            </a:r>
            <a:r>
              <a:rPr lang="en-US"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that an offspring will have a certain trait.  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45" descr="SciHered_PunnettSqr-1_sx6632a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3200" y="1371600"/>
            <a:ext cx="2941637" cy="4795837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45"/>
          <p:cNvSpPr txBox="1"/>
          <p:nvPr/>
        </p:nvSpPr>
        <p:spPr>
          <a:xfrm>
            <a:off x="609600" y="533400"/>
            <a:ext cx="7772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</a:pPr>
            <a:r>
              <a:rPr lang="en-US" sz="30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How do we draw a Punnett Square?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46" descr="SciHered_PunnettSqr-1_sx6632a3"/>
          <p:cNvPicPr preferRelativeResize="0"/>
          <p:nvPr/>
        </p:nvPicPr>
        <p:blipFill rotWithShape="1">
          <a:blip r:embed="rId3">
            <a:alphaModFix/>
          </a:blip>
          <a:srcRect t="41310"/>
          <a:stretch/>
        </p:blipFill>
        <p:spPr>
          <a:xfrm>
            <a:off x="2987675" y="2824162"/>
            <a:ext cx="3094037" cy="2960687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46"/>
          <p:cNvSpPr txBox="1"/>
          <p:nvPr/>
        </p:nvSpPr>
        <p:spPr>
          <a:xfrm>
            <a:off x="6400800" y="2606675"/>
            <a:ext cx="2590800" cy="3108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Char char="•"/>
            </a:pP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“R” is dominant     for Round seeds.</a:t>
            </a:r>
            <a:endParaRPr/>
          </a:p>
          <a:p>
            <a:pPr marL="0" marR="0" lvl="0" indent="-1397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Char char="•"/>
            </a:pP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“r” is recessive for wrinkled seeds.</a:t>
            </a:r>
            <a:endParaRPr/>
          </a:p>
          <a:p>
            <a:pPr marL="0" marR="0" lvl="0" indent="-1397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Both parents are “heterozygous” and have round seeds.</a:t>
            </a:r>
            <a:endParaRPr/>
          </a:p>
        </p:txBody>
      </p:sp>
      <p:pic>
        <p:nvPicPr>
          <p:cNvPr id="367" name="Google Shape;367;p46" descr="SciHered_GenPeaP-Chartsx6629a3"/>
          <p:cNvPicPr preferRelativeResize="0"/>
          <p:nvPr/>
        </p:nvPicPr>
        <p:blipFill rotWithShape="1">
          <a:blip r:embed="rId4">
            <a:alphaModFix/>
          </a:blip>
          <a:srcRect l="-2929" t="8585" r="73675"/>
          <a:stretch/>
        </p:blipFill>
        <p:spPr>
          <a:xfrm>
            <a:off x="-25400" y="2209800"/>
            <a:ext cx="2463800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46" descr="SciHered_PunnettSqr-2_sx6632a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0" y="747712"/>
            <a:ext cx="5651500" cy="5043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47" descr="SciHered_PunnettSqr-3_sx6632a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9800" y="1066800"/>
            <a:ext cx="3902075" cy="4876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4" name="Google Shape;374;p47"/>
          <p:cNvGrpSpPr/>
          <p:nvPr/>
        </p:nvGrpSpPr>
        <p:grpSpPr>
          <a:xfrm>
            <a:off x="1435100" y="4724400"/>
            <a:ext cx="5499100" cy="1296988"/>
            <a:chOff x="1435100" y="5103812"/>
            <a:chExt cx="5499100" cy="1296988"/>
          </a:xfrm>
        </p:grpSpPr>
        <p:sp>
          <p:nvSpPr>
            <p:cNvPr id="375" name="Google Shape;375;p47"/>
            <p:cNvSpPr txBox="1"/>
            <p:nvPr/>
          </p:nvSpPr>
          <p:spPr>
            <a:xfrm>
              <a:off x="1447800" y="5105400"/>
              <a:ext cx="5486400" cy="1295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pic>
          <p:nvPicPr>
            <p:cNvPr id="376" name="Google Shape;376;p47" descr="SciHered_PunnettSqr-2_sx6632a3"/>
            <p:cNvPicPr preferRelativeResize="0"/>
            <p:nvPr/>
          </p:nvPicPr>
          <p:blipFill rotWithShape="1">
            <a:blip r:embed="rId4">
              <a:alphaModFix/>
            </a:blip>
            <a:srcRect t="75121"/>
            <a:stretch/>
          </p:blipFill>
          <p:spPr>
            <a:xfrm>
              <a:off x="1435100" y="5103812"/>
              <a:ext cx="5499100" cy="122078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48" descr="SciHered_PunnettSqr-4_sx6632a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2662" y="879475"/>
            <a:ext cx="3919537" cy="514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49" descr="SciHered_PunnettSqr-5_sx6632a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0" y="914400"/>
            <a:ext cx="4376737" cy="51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50" descr="SciHered_PunnettSqr-5_sx6632a3"/>
          <p:cNvPicPr preferRelativeResize="0"/>
          <p:nvPr/>
        </p:nvPicPr>
        <p:blipFill rotWithShape="1">
          <a:blip r:embed="rId3">
            <a:alphaModFix/>
          </a:blip>
          <a:srcRect t="36764" r="14688"/>
          <a:stretch/>
        </p:blipFill>
        <p:spPr>
          <a:xfrm>
            <a:off x="5029200" y="1600200"/>
            <a:ext cx="4038600" cy="3543300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50"/>
          <p:cNvSpPr txBox="1"/>
          <p:nvPr/>
        </p:nvSpPr>
        <p:spPr>
          <a:xfrm>
            <a:off x="304800" y="990600"/>
            <a:ext cx="52578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two-letter combinations are the possible genotypes of the offspring.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They are RR, Rr, Rr, and rr genotypes.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From this it is possible to determine the “probability” (chance) that a seed will have: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Char char="–"/>
            </a:pPr>
            <a:r>
              <a:rPr lang="en-US" sz="2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round seed phenotype  (3/4 or 75%)   OR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Char char="–"/>
            </a:pPr>
            <a:r>
              <a:rPr lang="en-US" sz="2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wrinkled seed phenotype (1/4 or 25%)  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51" descr="SciHered_Gpigs_sx6662a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2286000"/>
            <a:ext cx="4330700" cy="4098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8" name="Google Shape;398;p51"/>
          <p:cNvGrpSpPr/>
          <p:nvPr/>
        </p:nvGrpSpPr>
        <p:grpSpPr>
          <a:xfrm>
            <a:off x="1143000" y="2133600"/>
            <a:ext cx="4343400" cy="3581400"/>
            <a:chOff x="1143000" y="2133600"/>
            <a:chExt cx="4343400" cy="3581400"/>
          </a:xfrm>
        </p:grpSpPr>
        <p:sp>
          <p:nvSpPr>
            <p:cNvPr id="399" name="Google Shape;399;p51"/>
            <p:cNvSpPr txBox="1"/>
            <p:nvPr/>
          </p:nvSpPr>
          <p:spPr>
            <a:xfrm>
              <a:off x="3657600" y="2133600"/>
              <a:ext cx="1828800" cy="121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00" name="Google Shape;400;p51"/>
            <p:cNvSpPr txBox="1"/>
            <p:nvPr/>
          </p:nvSpPr>
          <p:spPr>
            <a:xfrm>
              <a:off x="1143000" y="3657600"/>
              <a:ext cx="1828800" cy="2057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401" name="Google Shape;401;p51"/>
          <p:cNvGrpSpPr/>
          <p:nvPr/>
        </p:nvGrpSpPr>
        <p:grpSpPr>
          <a:xfrm>
            <a:off x="3124200" y="3505200"/>
            <a:ext cx="2700337" cy="2605087"/>
            <a:chOff x="3124200" y="3505200"/>
            <a:chExt cx="2700337" cy="2605087"/>
          </a:xfrm>
        </p:grpSpPr>
        <p:sp>
          <p:nvSpPr>
            <p:cNvPr id="402" name="Google Shape;402;p51"/>
            <p:cNvSpPr txBox="1"/>
            <p:nvPr/>
          </p:nvSpPr>
          <p:spPr>
            <a:xfrm>
              <a:off x="3124200" y="3505200"/>
              <a:ext cx="1295400" cy="114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03" name="Google Shape;403;p51"/>
            <p:cNvSpPr txBox="1"/>
            <p:nvPr/>
          </p:nvSpPr>
          <p:spPr>
            <a:xfrm>
              <a:off x="4495800" y="3505200"/>
              <a:ext cx="1295400" cy="114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04" name="Google Shape;404;p51"/>
            <p:cNvSpPr txBox="1"/>
            <p:nvPr/>
          </p:nvSpPr>
          <p:spPr>
            <a:xfrm>
              <a:off x="4529137" y="4948237"/>
              <a:ext cx="1295400" cy="114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05" name="Google Shape;405;p51"/>
            <p:cNvSpPr txBox="1"/>
            <p:nvPr/>
          </p:nvSpPr>
          <p:spPr>
            <a:xfrm>
              <a:off x="3124200" y="4967287"/>
              <a:ext cx="1295400" cy="114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406" name="Google Shape;406;p51"/>
          <p:cNvSpPr txBox="1"/>
          <p:nvPr/>
        </p:nvSpPr>
        <p:spPr>
          <a:xfrm>
            <a:off x="685800" y="5334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</a:pPr>
            <a:r>
              <a:rPr lang="en-US" sz="30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Try one on your own…</a:t>
            </a:r>
            <a:endParaRPr/>
          </a:p>
        </p:txBody>
      </p:sp>
      <p:sp>
        <p:nvSpPr>
          <p:cNvPr id="407" name="Google Shape;407;p51"/>
          <p:cNvSpPr txBox="1"/>
          <p:nvPr/>
        </p:nvSpPr>
        <p:spPr>
          <a:xfrm>
            <a:off x="304800" y="1295400"/>
            <a:ext cx="8610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Cross a homozygous guinea pig with black fur (BB) with a homozygous guinea pig with white fur (bb).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Char char="•"/>
            </a:pPr>
            <a:r>
              <a:rPr lang="en-US" sz="2600" b="0" i="1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(Black fur is dominant over white fur).</a:t>
            </a:r>
            <a:r>
              <a:rPr lang="en-US" sz="2800" b="0" i="1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52" descr="SciHered_Gpigs_sx6662a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2286000"/>
            <a:ext cx="4330700" cy="4098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3" name="Google Shape;413;p52"/>
          <p:cNvGrpSpPr/>
          <p:nvPr/>
        </p:nvGrpSpPr>
        <p:grpSpPr>
          <a:xfrm>
            <a:off x="3124200" y="3505200"/>
            <a:ext cx="2700337" cy="2605087"/>
            <a:chOff x="3124200" y="3505200"/>
            <a:chExt cx="2700337" cy="2605087"/>
          </a:xfrm>
        </p:grpSpPr>
        <p:sp>
          <p:nvSpPr>
            <p:cNvPr id="414" name="Google Shape;414;p52"/>
            <p:cNvSpPr txBox="1"/>
            <p:nvPr/>
          </p:nvSpPr>
          <p:spPr>
            <a:xfrm>
              <a:off x="3124200" y="3505200"/>
              <a:ext cx="1295400" cy="114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15" name="Google Shape;415;p52"/>
            <p:cNvSpPr txBox="1"/>
            <p:nvPr/>
          </p:nvSpPr>
          <p:spPr>
            <a:xfrm>
              <a:off x="4495800" y="3505200"/>
              <a:ext cx="1295400" cy="114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16" name="Google Shape;416;p52"/>
            <p:cNvSpPr txBox="1"/>
            <p:nvPr/>
          </p:nvSpPr>
          <p:spPr>
            <a:xfrm>
              <a:off x="4529137" y="4948237"/>
              <a:ext cx="1295400" cy="114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17" name="Google Shape;417;p52"/>
            <p:cNvSpPr txBox="1"/>
            <p:nvPr/>
          </p:nvSpPr>
          <p:spPr>
            <a:xfrm>
              <a:off x="3124200" y="4967287"/>
              <a:ext cx="1295400" cy="114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418" name="Google Shape;418;p52"/>
          <p:cNvSpPr txBox="1"/>
          <p:nvPr/>
        </p:nvSpPr>
        <p:spPr>
          <a:xfrm>
            <a:off x="685800" y="5334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</a:pPr>
            <a:r>
              <a:rPr lang="en-US" sz="30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Try one on your own…</a:t>
            </a:r>
            <a:endParaRPr/>
          </a:p>
        </p:txBody>
      </p:sp>
      <p:sp>
        <p:nvSpPr>
          <p:cNvPr id="419" name="Google Shape;419;p52"/>
          <p:cNvSpPr txBox="1"/>
          <p:nvPr/>
        </p:nvSpPr>
        <p:spPr>
          <a:xfrm>
            <a:off x="304800" y="1219200"/>
            <a:ext cx="8610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Cross a homozygous guinea pig with black fur (BB) with a homozygous guinea pig with white fur (bb).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0" name="Google Shape;420;p52"/>
          <p:cNvSpPr txBox="1"/>
          <p:nvPr/>
        </p:nvSpPr>
        <p:spPr>
          <a:xfrm>
            <a:off x="3429000" y="2743200"/>
            <a:ext cx="457200" cy="625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21" name="Google Shape;421;p52"/>
          <p:cNvSpPr txBox="1"/>
          <p:nvPr/>
        </p:nvSpPr>
        <p:spPr>
          <a:xfrm>
            <a:off x="5119687" y="2743200"/>
            <a:ext cx="457200" cy="625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22" name="Google Shape;422;p52"/>
          <p:cNvSpPr txBox="1"/>
          <p:nvPr/>
        </p:nvSpPr>
        <p:spPr>
          <a:xfrm>
            <a:off x="2514600" y="3717925"/>
            <a:ext cx="457200" cy="625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23" name="Google Shape;423;p52"/>
          <p:cNvSpPr txBox="1"/>
          <p:nvPr/>
        </p:nvSpPr>
        <p:spPr>
          <a:xfrm>
            <a:off x="2514600" y="5181600"/>
            <a:ext cx="457200" cy="625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9803"/>
          </a:srgbClr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7" y="333375"/>
            <a:ext cx="4391025" cy="511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87925" y="333375"/>
            <a:ext cx="3035300" cy="467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p53" descr="SciHered_Gpigs_sx6662a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2286000"/>
            <a:ext cx="4330700" cy="4098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9" name="Google Shape;429;p53"/>
          <p:cNvGrpSpPr/>
          <p:nvPr/>
        </p:nvGrpSpPr>
        <p:grpSpPr>
          <a:xfrm>
            <a:off x="3124200" y="3505200"/>
            <a:ext cx="2700337" cy="2605087"/>
            <a:chOff x="3124200" y="3505200"/>
            <a:chExt cx="2700337" cy="2605087"/>
          </a:xfrm>
        </p:grpSpPr>
        <p:sp>
          <p:nvSpPr>
            <p:cNvPr id="430" name="Google Shape;430;p53"/>
            <p:cNvSpPr txBox="1"/>
            <p:nvPr/>
          </p:nvSpPr>
          <p:spPr>
            <a:xfrm>
              <a:off x="3124200" y="3505200"/>
              <a:ext cx="1295400" cy="114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31" name="Google Shape;431;p53"/>
            <p:cNvSpPr txBox="1"/>
            <p:nvPr/>
          </p:nvSpPr>
          <p:spPr>
            <a:xfrm>
              <a:off x="4495800" y="3505200"/>
              <a:ext cx="1295400" cy="114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32" name="Google Shape;432;p53"/>
            <p:cNvSpPr txBox="1"/>
            <p:nvPr/>
          </p:nvSpPr>
          <p:spPr>
            <a:xfrm>
              <a:off x="4529137" y="4948237"/>
              <a:ext cx="1295400" cy="114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33" name="Google Shape;433;p53"/>
            <p:cNvSpPr txBox="1"/>
            <p:nvPr/>
          </p:nvSpPr>
          <p:spPr>
            <a:xfrm>
              <a:off x="3124200" y="4967287"/>
              <a:ext cx="1295400" cy="114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434" name="Google Shape;434;p53"/>
          <p:cNvSpPr txBox="1"/>
          <p:nvPr/>
        </p:nvSpPr>
        <p:spPr>
          <a:xfrm>
            <a:off x="685800" y="5334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</a:pPr>
            <a:r>
              <a:rPr lang="en-US" sz="30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Try one on your own…</a:t>
            </a:r>
            <a:endParaRPr/>
          </a:p>
        </p:txBody>
      </p:sp>
      <p:sp>
        <p:nvSpPr>
          <p:cNvPr id="435" name="Google Shape;435;p53"/>
          <p:cNvSpPr txBox="1"/>
          <p:nvPr/>
        </p:nvSpPr>
        <p:spPr>
          <a:xfrm>
            <a:off x="3352800" y="2743200"/>
            <a:ext cx="457200" cy="625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36" name="Google Shape;436;p53"/>
          <p:cNvSpPr txBox="1"/>
          <p:nvPr/>
        </p:nvSpPr>
        <p:spPr>
          <a:xfrm>
            <a:off x="3352800" y="2743200"/>
            <a:ext cx="457200" cy="625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37" name="Google Shape;437;p53"/>
          <p:cNvSpPr txBox="1"/>
          <p:nvPr/>
        </p:nvSpPr>
        <p:spPr>
          <a:xfrm>
            <a:off x="304800" y="1219200"/>
            <a:ext cx="8610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Cross a homozygous guinea pig with black fur (BB) with a homozygous guinea pig with white fur (bb).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8" name="Google Shape;438;p53"/>
          <p:cNvSpPr txBox="1"/>
          <p:nvPr/>
        </p:nvSpPr>
        <p:spPr>
          <a:xfrm>
            <a:off x="5105400" y="2743200"/>
            <a:ext cx="457200" cy="625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39" name="Google Shape;439;p53"/>
          <p:cNvSpPr txBox="1"/>
          <p:nvPr/>
        </p:nvSpPr>
        <p:spPr>
          <a:xfrm>
            <a:off x="5105400" y="2743200"/>
            <a:ext cx="457200" cy="625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40" name="Google Shape;440;p53"/>
          <p:cNvSpPr txBox="1"/>
          <p:nvPr/>
        </p:nvSpPr>
        <p:spPr>
          <a:xfrm>
            <a:off x="2514600" y="3732212"/>
            <a:ext cx="457200" cy="625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41" name="Google Shape;441;p53"/>
          <p:cNvSpPr txBox="1"/>
          <p:nvPr/>
        </p:nvSpPr>
        <p:spPr>
          <a:xfrm>
            <a:off x="2514600" y="5165725"/>
            <a:ext cx="457200" cy="625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42" name="Google Shape;442;p53"/>
          <p:cNvSpPr txBox="1"/>
          <p:nvPr/>
        </p:nvSpPr>
        <p:spPr>
          <a:xfrm>
            <a:off x="3381375" y="2714625"/>
            <a:ext cx="457200" cy="625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43" name="Google Shape;443;p53"/>
          <p:cNvSpPr txBox="1"/>
          <p:nvPr/>
        </p:nvSpPr>
        <p:spPr>
          <a:xfrm>
            <a:off x="5105400" y="2743200"/>
            <a:ext cx="457200" cy="625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44" name="Google Shape;444;p53"/>
          <p:cNvSpPr/>
          <p:nvPr/>
        </p:nvSpPr>
        <p:spPr>
          <a:xfrm>
            <a:off x="3810000" y="3124200"/>
            <a:ext cx="152400" cy="990600"/>
          </a:xfrm>
          <a:custGeom>
            <a:avLst/>
            <a:gdLst/>
            <a:ahLst/>
            <a:cxnLst/>
            <a:rect l="l" t="t" r="r" b="b"/>
            <a:pathLst>
              <a:path w="96" h="624" extrusionOk="0">
                <a:moveTo>
                  <a:pt x="0" y="0"/>
                </a:moveTo>
                <a:cubicBezTo>
                  <a:pt x="48" y="164"/>
                  <a:pt x="96" y="328"/>
                  <a:pt x="96" y="432"/>
                </a:cubicBezTo>
                <a:cubicBezTo>
                  <a:pt x="96" y="536"/>
                  <a:pt x="16" y="592"/>
                  <a:pt x="0" y="624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45" name="Google Shape;445;p53"/>
          <p:cNvSpPr/>
          <p:nvPr/>
        </p:nvSpPr>
        <p:spPr>
          <a:xfrm>
            <a:off x="3810000" y="3124200"/>
            <a:ext cx="381000" cy="2133600"/>
          </a:xfrm>
          <a:custGeom>
            <a:avLst/>
            <a:gdLst/>
            <a:ahLst/>
            <a:cxnLst/>
            <a:rect l="l" t="t" r="r" b="b"/>
            <a:pathLst>
              <a:path w="96" h="624" extrusionOk="0">
                <a:moveTo>
                  <a:pt x="0" y="0"/>
                </a:moveTo>
                <a:cubicBezTo>
                  <a:pt x="48" y="164"/>
                  <a:pt x="96" y="328"/>
                  <a:pt x="96" y="432"/>
                </a:cubicBezTo>
                <a:cubicBezTo>
                  <a:pt x="96" y="536"/>
                  <a:pt x="16" y="592"/>
                  <a:pt x="0" y="624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46" name="Google Shape;446;p53"/>
          <p:cNvSpPr/>
          <p:nvPr/>
        </p:nvSpPr>
        <p:spPr>
          <a:xfrm rot="780000">
            <a:off x="5257800" y="3276600"/>
            <a:ext cx="152400" cy="990600"/>
          </a:xfrm>
          <a:custGeom>
            <a:avLst/>
            <a:gdLst/>
            <a:ahLst/>
            <a:cxnLst/>
            <a:rect l="l" t="t" r="r" b="b"/>
            <a:pathLst>
              <a:path w="96" h="624" extrusionOk="0">
                <a:moveTo>
                  <a:pt x="0" y="0"/>
                </a:moveTo>
                <a:cubicBezTo>
                  <a:pt x="48" y="164"/>
                  <a:pt x="96" y="328"/>
                  <a:pt x="96" y="432"/>
                </a:cubicBezTo>
                <a:cubicBezTo>
                  <a:pt x="96" y="536"/>
                  <a:pt x="16" y="592"/>
                  <a:pt x="0" y="624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47" name="Google Shape;447;p53"/>
          <p:cNvSpPr/>
          <p:nvPr/>
        </p:nvSpPr>
        <p:spPr>
          <a:xfrm rot="720000">
            <a:off x="5153025" y="3282950"/>
            <a:ext cx="333375" cy="1981200"/>
          </a:xfrm>
          <a:custGeom>
            <a:avLst/>
            <a:gdLst/>
            <a:ahLst/>
            <a:cxnLst/>
            <a:rect l="l" t="t" r="r" b="b"/>
            <a:pathLst>
              <a:path w="96" h="624" extrusionOk="0">
                <a:moveTo>
                  <a:pt x="0" y="0"/>
                </a:moveTo>
                <a:cubicBezTo>
                  <a:pt x="48" y="164"/>
                  <a:pt x="96" y="328"/>
                  <a:pt x="96" y="432"/>
                </a:cubicBezTo>
                <a:cubicBezTo>
                  <a:pt x="96" y="536"/>
                  <a:pt x="16" y="592"/>
                  <a:pt x="0" y="624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Google Shape;452;p54" descr="SciHered_Gpigs_sx6662a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2286000"/>
            <a:ext cx="4330700" cy="4098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3" name="Google Shape;453;p54"/>
          <p:cNvGrpSpPr/>
          <p:nvPr/>
        </p:nvGrpSpPr>
        <p:grpSpPr>
          <a:xfrm>
            <a:off x="3124200" y="3505200"/>
            <a:ext cx="2700337" cy="2605087"/>
            <a:chOff x="3124200" y="3505200"/>
            <a:chExt cx="2700337" cy="2605087"/>
          </a:xfrm>
        </p:grpSpPr>
        <p:sp>
          <p:nvSpPr>
            <p:cNvPr id="454" name="Google Shape;454;p54"/>
            <p:cNvSpPr txBox="1"/>
            <p:nvPr/>
          </p:nvSpPr>
          <p:spPr>
            <a:xfrm>
              <a:off x="3124200" y="3505200"/>
              <a:ext cx="1295400" cy="114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55" name="Google Shape;455;p54"/>
            <p:cNvSpPr txBox="1"/>
            <p:nvPr/>
          </p:nvSpPr>
          <p:spPr>
            <a:xfrm>
              <a:off x="4495800" y="3505200"/>
              <a:ext cx="1295400" cy="114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56" name="Google Shape;456;p54"/>
            <p:cNvSpPr txBox="1"/>
            <p:nvPr/>
          </p:nvSpPr>
          <p:spPr>
            <a:xfrm>
              <a:off x="4529137" y="4948237"/>
              <a:ext cx="1295400" cy="114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57" name="Google Shape;457;p54"/>
            <p:cNvSpPr txBox="1"/>
            <p:nvPr/>
          </p:nvSpPr>
          <p:spPr>
            <a:xfrm>
              <a:off x="3124200" y="4967287"/>
              <a:ext cx="1295400" cy="114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458" name="Google Shape;458;p54"/>
          <p:cNvSpPr txBox="1"/>
          <p:nvPr/>
        </p:nvSpPr>
        <p:spPr>
          <a:xfrm>
            <a:off x="685800" y="5334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</a:pPr>
            <a:r>
              <a:rPr lang="en-US" sz="30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Try one on your own…</a:t>
            </a:r>
            <a:endParaRPr/>
          </a:p>
        </p:txBody>
      </p:sp>
      <p:sp>
        <p:nvSpPr>
          <p:cNvPr id="459" name="Google Shape;459;p54"/>
          <p:cNvSpPr txBox="1"/>
          <p:nvPr/>
        </p:nvSpPr>
        <p:spPr>
          <a:xfrm>
            <a:off x="3200400" y="5165725"/>
            <a:ext cx="10668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60" name="Google Shape;460;p54"/>
          <p:cNvSpPr txBox="1"/>
          <p:nvPr/>
        </p:nvSpPr>
        <p:spPr>
          <a:xfrm>
            <a:off x="4648200" y="3733800"/>
            <a:ext cx="10668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61" name="Google Shape;461;p54"/>
          <p:cNvSpPr txBox="1"/>
          <p:nvPr/>
        </p:nvSpPr>
        <p:spPr>
          <a:xfrm>
            <a:off x="4648200" y="5165725"/>
            <a:ext cx="10668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62" name="Google Shape;462;p54"/>
          <p:cNvSpPr txBox="1"/>
          <p:nvPr/>
        </p:nvSpPr>
        <p:spPr>
          <a:xfrm>
            <a:off x="304800" y="1219200"/>
            <a:ext cx="8610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Cross a homozygous guinea pig with black fur (BB) with a homozygous guinea pig with white fur (bb).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63" name="Google Shape;463;p54"/>
          <p:cNvSpPr txBox="1"/>
          <p:nvPr/>
        </p:nvSpPr>
        <p:spPr>
          <a:xfrm>
            <a:off x="3200400" y="3733800"/>
            <a:ext cx="10668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64" name="Google Shape;464;p54"/>
          <p:cNvSpPr txBox="1"/>
          <p:nvPr/>
        </p:nvSpPr>
        <p:spPr>
          <a:xfrm>
            <a:off x="2514600" y="3717925"/>
            <a:ext cx="457200" cy="625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65" name="Google Shape;465;p54"/>
          <p:cNvSpPr txBox="1"/>
          <p:nvPr/>
        </p:nvSpPr>
        <p:spPr>
          <a:xfrm>
            <a:off x="2514600" y="3717925"/>
            <a:ext cx="457200" cy="625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66" name="Google Shape;466;p54"/>
          <p:cNvSpPr txBox="1"/>
          <p:nvPr/>
        </p:nvSpPr>
        <p:spPr>
          <a:xfrm>
            <a:off x="2514600" y="5165725"/>
            <a:ext cx="457200" cy="625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67" name="Google Shape;467;p54"/>
          <p:cNvSpPr txBox="1"/>
          <p:nvPr/>
        </p:nvSpPr>
        <p:spPr>
          <a:xfrm>
            <a:off x="2438400" y="3732212"/>
            <a:ext cx="457200" cy="625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68" name="Google Shape;468;p54"/>
          <p:cNvSpPr txBox="1"/>
          <p:nvPr/>
        </p:nvSpPr>
        <p:spPr>
          <a:xfrm>
            <a:off x="2514600" y="5165725"/>
            <a:ext cx="457200" cy="625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69" name="Google Shape;469;p54"/>
          <p:cNvSpPr txBox="1"/>
          <p:nvPr/>
        </p:nvSpPr>
        <p:spPr>
          <a:xfrm>
            <a:off x="2514600" y="5165725"/>
            <a:ext cx="457200" cy="625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70" name="Google Shape;470;p54"/>
          <p:cNvSpPr txBox="1"/>
          <p:nvPr/>
        </p:nvSpPr>
        <p:spPr>
          <a:xfrm>
            <a:off x="5105400" y="2743200"/>
            <a:ext cx="457200" cy="625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71" name="Google Shape;471;p54"/>
          <p:cNvSpPr txBox="1"/>
          <p:nvPr/>
        </p:nvSpPr>
        <p:spPr>
          <a:xfrm>
            <a:off x="3395662" y="2743200"/>
            <a:ext cx="457200" cy="6254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72" name="Google Shape;472;p54"/>
          <p:cNvSpPr/>
          <p:nvPr/>
        </p:nvSpPr>
        <p:spPr>
          <a:xfrm>
            <a:off x="2819400" y="3721100"/>
            <a:ext cx="914400" cy="165100"/>
          </a:xfrm>
          <a:custGeom>
            <a:avLst/>
            <a:gdLst/>
            <a:ahLst/>
            <a:cxnLst/>
            <a:rect l="l" t="t" r="r" b="b"/>
            <a:pathLst>
              <a:path w="576" h="104" extrusionOk="0">
                <a:moveTo>
                  <a:pt x="0" y="104"/>
                </a:moveTo>
                <a:cubicBezTo>
                  <a:pt x="144" y="60"/>
                  <a:pt x="288" y="16"/>
                  <a:pt x="384" y="8"/>
                </a:cubicBezTo>
                <a:cubicBezTo>
                  <a:pt x="480" y="0"/>
                  <a:pt x="544" y="48"/>
                  <a:pt x="576" y="56"/>
                </a:cubicBezTo>
              </a:path>
            </a:pathLst>
          </a:custGeom>
          <a:noFill/>
          <a:ln w="28575" cap="flat" cmpd="sng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73" name="Google Shape;473;p54"/>
          <p:cNvSpPr/>
          <p:nvPr/>
        </p:nvSpPr>
        <p:spPr>
          <a:xfrm>
            <a:off x="2805112" y="3490912"/>
            <a:ext cx="2438400" cy="381000"/>
          </a:xfrm>
          <a:custGeom>
            <a:avLst/>
            <a:gdLst/>
            <a:ahLst/>
            <a:cxnLst/>
            <a:rect l="l" t="t" r="r" b="b"/>
            <a:pathLst>
              <a:path w="576" h="104" extrusionOk="0">
                <a:moveTo>
                  <a:pt x="0" y="104"/>
                </a:moveTo>
                <a:cubicBezTo>
                  <a:pt x="144" y="60"/>
                  <a:pt x="288" y="16"/>
                  <a:pt x="384" y="8"/>
                </a:cubicBezTo>
                <a:cubicBezTo>
                  <a:pt x="480" y="0"/>
                  <a:pt x="544" y="48"/>
                  <a:pt x="576" y="56"/>
                </a:cubicBezTo>
              </a:path>
            </a:pathLst>
          </a:custGeom>
          <a:noFill/>
          <a:ln w="28575" cap="flat" cmpd="sng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74" name="Google Shape;474;p54"/>
          <p:cNvSpPr/>
          <p:nvPr/>
        </p:nvSpPr>
        <p:spPr>
          <a:xfrm>
            <a:off x="2833687" y="5168900"/>
            <a:ext cx="914400" cy="165100"/>
          </a:xfrm>
          <a:custGeom>
            <a:avLst/>
            <a:gdLst/>
            <a:ahLst/>
            <a:cxnLst/>
            <a:rect l="l" t="t" r="r" b="b"/>
            <a:pathLst>
              <a:path w="576" h="104" extrusionOk="0">
                <a:moveTo>
                  <a:pt x="0" y="104"/>
                </a:moveTo>
                <a:cubicBezTo>
                  <a:pt x="144" y="60"/>
                  <a:pt x="288" y="16"/>
                  <a:pt x="384" y="8"/>
                </a:cubicBezTo>
                <a:cubicBezTo>
                  <a:pt x="480" y="0"/>
                  <a:pt x="544" y="48"/>
                  <a:pt x="576" y="56"/>
                </a:cubicBezTo>
              </a:path>
            </a:pathLst>
          </a:custGeom>
          <a:noFill/>
          <a:ln w="28575" cap="flat" cmpd="sng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75" name="Google Shape;475;p54"/>
          <p:cNvSpPr/>
          <p:nvPr/>
        </p:nvSpPr>
        <p:spPr>
          <a:xfrm>
            <a:off x="2819400" y="4938712"/>
            <a:ext cx="2438400" cy="381000"/>
          </a:xfrm>
          <a:custGeom>
            <a:avLst/>
            <a:gdLst/>
            <a:ahLst/>
            <a:cxnLst/>
            <a:rect l="l" t="t" r="r" b="b"/>
            <a:pathLst>
              <a:path w="576" h="104" extrusionOk="0">
                <a:moveTo>
                  <a:pt x="0" y="104"/>
                </a:moveTo>
                <a:cubicBezTo>
                  <a:pt x="144" y="60"/>
                  <a:pt x="288" y="16"/>
                  <a:pt x="384" y="8"/>
                </a:cubicBezTo>
                <a:cubicBezTo>
                  <a:pt x="480" y="0"/>
                  <a:pt x="544" y="48"/>
                  <a:pt x="576" y="56"/>
                </a:cubicBezTo>
              </a:path>
            </a:pathLst>
          </a:custGeom>
          <a:noFill/>
          <a:ln w="28575" cap="flat" cmpd="sng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Google Shape;480;p55" descr="SciHered_Gpigs_sx6662a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2286000"/>
            <a:ext cx="4330700" cy="4098925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55"/>
          <p:cNvSpPr txBox="1"/>
          <p:nvPr/>
        </p:nvSpPr>
        <p:spPr>
          <a:xfrm>
            <a:off x="685800" y="4572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</a:pPr>
            <a:r>
              <a:rPr lang="en-US" sz="30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The result?</a:t>
            </a:r>
            <a:endParaRPr/>
          </a:p>
        </p:txBody>
      </p:sp>
      <p:sp>
        <p:nvSpPr>
          <p:cNvPr id="482" name="Google Shape;482;p55"/>
          <p:cNvSpPr txBox="1"/>
          <p:nvPr/>
        </p:nvSpPr>
        <p:spPr>
          <a:xfrm>
            <a:off x="304800" y="1143000"/>
            <a:ext cx="8610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ahoma"/>
              <a:buChar char="•"/>
            </a:pPr>
            <a:r>
              <a:rPr lang="en-US" sz="25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All 4 possible offspring will be heterozygous and have one dominant allele for black fur and 1 recessive allele for white fur. </a:t>
            </a:r>
            <a:endParaRPr/>
          </a:p>
        </p:txBody>
      </p:sp>
      <p:sp>
        <p:nvSpPr>
          <p:cNvPr id="483" name="Google Shape;483;p55"/>
          <p:cNvSpPr txBox="1"/>
          <p:nvPr/>
        </p:nvSpPr>
        <p:spPr>
          <a:xfrm>
            <a:off x="6324600" y="2952750"/>
            <a:ext cx="2667000" cy="2076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ahoma"/>
              <a:buNone/>
            </a:pPr>
            <a:r>
              <a:rPr lang="en-US" sz="26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All the guinea pigs will have the black fur phenotype; and Bb genotype.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56"/>
          <p:cNvSpPr txBox="1"/>
          <p:nvPr/>
        </p:nvSpPr>
        <p:spPr>
          <a:xfrm>
            <a:off x="685800" y="6096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</a:pPr>
            <a:r>
              <a:rPr lang="en-US" sz="30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More practice problems…</a:t>
            </a:r>
            <a:endParaRPr/>
          </a:p>
        </p:txBody>
      </p:sp>
      <p:sp>
        <p:nvSpPr>
          <p:cNvPr id="489" name="Google Shape;489;p56"/>
          <p:cNvSpPr txBox="1"/>
          <p:nvPr/>
        </p:nvSpPr>
        <p:spPr>
          <a:xfrm>
            <a:off x="304800" y="1524000"/>
            <a:ext cx="8610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None/>
            </a:pP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1) Cross a heterozygous tall pea plant (Tt) with a homozygous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None/>
            </a:pP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short pea plant (tt).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None/>
            </a:pP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</a:t>
            </a:r>
            <a:r>
              <a:rPr lang="en-US" sz="2200" b="0" i="1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Tall stems (T) are dominant over short stems (t).</a:t>
            </a: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None/>
            </a:pP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What are the possible offspring from this cross?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Narrow"/>
              <a:buNone/>
            </a:pPr>
            <a:endParaRPr sz="2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Narrow"/>
              <a:buNone/>
            </a:pPr>
            <a:endParaRPr sz="2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None/>
            </a:pP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2) Cross a rabbit who is heterozygous for short ears (Ee) with  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None/>
            </a:pP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another rabbit who is heterozygous for short ears (Ee).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None/>
            </a:pPr>
            <a:r>
              <a:rPr lang="en-US" sz="2200" b="0" i="1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Short ears (E) are dominant over long, floppy ears (e).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None/>
            </a:pP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What are the possible offspring from this cross?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57"/>
          <p:cNvSpPr txBox="1"/>
          <p:nvPr/>
        </p:nvSpPr>
        <p:spPr>
          <a:xfrm>
            <a:off x="685800" y="6096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Tahoma"/>
              <a:buNone/>
            </a:pPr>
            <a:r>
              <a:rPr lang="en-US" sz="3000" b="1" i="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More practice problems…</a:t>
            </a:r>
            <a:endParaRPr/>
          </a:p>
        </p:txBody>
      </p:sp>
      <p:sp>
        <p:nvSpPr>
          <p:cNvPr id="495" name="Google Shape;495;p57"/>
          <p:cNvSpPr txBox="1"/>
          <p:nvPr/>
        </p:nvSpPr>
        <p:spPr>
          <a:xfrm>
            <a:off x="304800" y="1524000"/>
            <a:ext cx="8610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ahoma"/>
              <a:buNone/>
            </a:pPr>
            <a:r>
              <a:rPr lang="en-US" sz="2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Homework – Bikini Bottom Genetics!</a:t>
            </a: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Google Shape;500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8912"/>
            <a:ext cx="8964612" cy="6669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Google Shape;505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1050" y="2208212"/>
            <a:ext cx="1657350" cy="239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76825" y="2103437"/>
            <a:ext cx="2895600" cy="260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1" name="Google Shape;511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7" y="-171450"/>
            <a:ext cx="8964612" cy="6669087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60"/>
          <p:cNvSpPr/>
          <p:nvPr/>
        </p:nvSpPr>
        <p:spPr>
          <a:xfrm>
            <a:off x="155575" y="3622675"/>
            <a:ext cx="1457325" cy="6477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13" name="Google Shape;513;p60"/>
          <p:cNvSpPr/>
          <p:nvPr/>
        </p:nvSpPr>
        <p:spPr>
          <a:xfrm>
            <a:off x="3100387" y="3622675"/>
            <a:ext cx="1560512" cy="576262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14" name="Google Shape;514;p60"/>
          <p:cNvSpPr/>
          <p:nvPr/>
        </p:nvSpPr>
        <p:spPr>
          <a:xfrm>
            <a:off x="5940425" y="3694112"/>
            <a:ext cx="1457325" cy="576262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15" name="Google Shape;515;p60"/>
          <p:cNvSpPr txBox="1"/>
          <p:nvPr/>
        </p:nvSpPr>
        <p:spPr>
          <a:xfrm>
            <a:off x="395287" y="260350"/>
            <a:ext cx="22320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Omah and Opah</a:t>
            </a: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" name="Google Shape;520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" y="-34925"/>
            <a:ext cx="8964612" cy="6669087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61"/>
          <p:cNvSpPr/>
          <p:nvPr/>
        </p:nvSpPr>
        <p:spPr>
          <a:xfrm>
            <a:off x="19050" y="3716337"/>
            <a:ext cx="1457325" cy="649287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22" name="Google Shape;522;p61"/>
          <p:cNvSpPr/>
          <p:nvPr/>
        </p:nvSpPr>
        <p:spPr>
          <a:xfrm>
            <a:off x="2916237" y="3789362"/>
            <a:ext cx="1562100" cy="576262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23" name="Google Shape;523;p61"/>
          <p:cNvSpPr/>
          <p:nvPr/>
        </p:nvSpPr>
        <p:spPr>
          <a:xfrm>
            <a:off x="5795962" y="3835400"/>
            <a:ext cx="1457325" cy="576262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24" name="Google Shape;524;p61"/>
          <p:cNvSpPr txBox="1"/>
          <p:nvPr/>
        </p:nvSpPr>
        <p:spPr>
          <a:xfrm>
            <a:off x="107950" y="65087"/>
            <a:ext cx="22320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Omah and Opah</a:t>
            </a:r>
            <a:endParaRPr/>
          </a:p>
        </p:txBody>
      </p:sp>
      <p:sp>
        <p:nvSpPr>
          <p:cNvPr id="525" name="Google Shape;525;p61"/>
          <p:cNvSpPr txBox="1"/>
          <p:nvPr/>
        </p:nvSpPr>
        <p:spPr>
          <a:xfrm>
            <a:off x="252412" y="887412"/>
            <a:ext cx="2665412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Omah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392 Earth years old</a:t>
            </a:r>
            <a:endParaRPr/>
          </a:p>
        </p:txBody>
      </p:sp>
      <p:sp>
        <p:nvSpPr>
          <p:cNvPr id="526" name="Google Shape;526;p61"/>
          <p:cNvSpPr txBox="1"/>
          <p:nvPr/>
        </p:nvSpPr>
        <p:spPr>
          <a:xfrm>
            <a:off x="6804025" y="765175"/>
            <a:ext cx="2663825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Opah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389 Earth years old</a:t>
            </a:r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" name="Google Shape;531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" y="-34925"/>
            <a:ext cx="8964612" cy="6669087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62"/>
          <p:cNvSpPr/>
          <p:nvPr/>
        </p:nvSpPr>
        <p:spPr>
          <a:xfrm>
            <a:off x="19050" y="3716337"/>
            <a:ext cx="1457325" cy="649287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33" name="Google Shape;533;p62"/>
          <p:cNvSpPr/>
          <p:nvPr/>
        </p:nvSpPr>
        <p:spPr>
          <a:xfrm>
            <a:off x="2916237" y="3789362"/>
            <a:ext cx="1562100" cy="576262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34" name="Google Shape;534;p62"/>
          <p:cNvSpPr/>
          <p:nvPr/>
        </p:nvSpPr>
        <p:spPr>
          <a:xfrm>
            <a:off x="5795962" y="3835400"/>
            <a:ext cx="1457325" cy="576262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35" name="Google Shape;535;p62"/>
          <p:cNvSpPr txBox="1"/>
          <p:nvPr/>
        </p:nvSpPr>
        <p:spPr>
          <a:xfrm>
            <a:off x="107950" y="65087"/>
            <a:ext cx="22320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Omah and Opah</a:t>
            </a:r>
            <a:endParaRPr/>
          </a:p>
        </p:txBody>
      </p:sp>
      <p:sp>
        <p:nvSpPr>
          <p:cNvPr id="536" name="Google Shape;536;p62"/>
          <p:cNvSpPr txBox="1"/>
          <p:nvPr/>
        </p:nvSpPr>
        <p:spPr>
          <a:xfrm>
            <a:off x="252412" y="887412"/>
            <a:ext cx="2665412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Omah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392 Earth years old</a:t>
            </a:r>
            <a:endParaRPr/>
          </a:p>
        </p:txBody>
      </p:sp>
      <p:sp>
        <p:nvSpPr>
          <p:cNvPr id="537" name="Google Shape;537;p62"/>
          <p:cNvSpPr txBox="1"/>
          <p:nvPr/>
        </p:nvSpPr>
        <p:spPr>
          <a:xfrm>
            <a:off x="6804025" y="765175"/>
            <a:ext cx="2663825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Opah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389 Earth years old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115888"/>
            <a:ext cx="28368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3850" y="692150"/>
            <a:ext cx="8640763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B050"/>
                </a:solidFill>
                <a:latin typeface="Comic Sans MS" panose="030F0702030302020204" pitchFamily="66" charset="0"/>
              </a:rPr>
              <a:t>Describe the different features (and the possible forms of each feature).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B0F0"/>
                </a:solidFill>
                <a:latin typeface="Comic Sans MS" panose="030F0702030302020204" pitchFamily="66" charset="0"/>
              </a:rPr>
              <a:t>For example, yesterday we talked about the alien head shape (feature) and how there were three possibilities = circle, vertical oval, horizontal oval (these are the forms of that feature).</a:t>
            </a: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2025" y="3827463"/>
            <a:ext cx="3308350" cy="303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88" y="3938588"/>
            <a:ext cx="2043112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335338"/>
            <a:ext cx="3025775" cy="352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275" y="3497263"/>
            <a:ext cx="2117725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16000" y="3317875"/>
            <a:ext cx="46355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Flower color = feature / trait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Forms = white or black or gray</a:t>
            </a:r>
          </a:p>
        </p:txBody>
      </p:sp>
    </p:spTree>
    <p:extLst>
      <p:ext uri="{BB962C8B-B14F-4D97-AF65-F5344CB8AC3E}">
        <p14:creationId xmlns:p14="http://schemas.microsoft.com/office/powerpoint/2010/main" val="310066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Google Shape;542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5887"/>
            <a:ext cx="9150350" cy="45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63"/>
          <p:cNvSpPr txBox="1"/>
          <p:nvPr/>
        </p:nvSpPr>
        <p:spPr>
          <a:xfrm>
            <a:off x="1066800" y="3146425"/>
            <a:ext cx="27130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1. Large, branched</a:t>
            </a:r>
            <a:endParaRPr/>
          </a:p>
        </p:txBody>
      </p:sp>
      <p:sp>
        <p:nvSpPr>
          <p:cNvPr id="544" name="Google Shape;544;p63"/>
          <p:cNvSpPr txBox="1"/>
          <p:nvPr/>
        </p:nvSpPr>
        <p:spPr>
          <a:xfrm>
            <a:off x="1066800" y="3590925"/>
            <a:ext cx="27130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2. Short, not branched</a:t>
            </a:r>
            <a:endParaRPr/>
          </a:p>
        </p:txBody>
      </p:sp>
      <p:sp>
        <p:nvSpPr>
          <p:cNvPr id="545" name="Google Shape;545;p63"/>
          <p:cNvSpPr txBox="1"/>
          <p:nvPr/>
        </p:nvSpPr>
        <p:spPr>
          <a:xfrm>
            <a:off x="1062037" y="4005262"/>
            <a:ext cx="33655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3. Medium, not branched</a:t>
            </a:r>
            <a:endParaRPr/>
          </a:p>
        </p:txBody>
      </p:sp>
      <p:pic>
        <p:nvPicPr>
          <p:cNvPr id="546" name="Google Shape;546;p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4212" y="4652962"/>
            <a:ext cx="1609725" cy="135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6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79837" y="4868862"/>
            <a:ext cx="1428750" cy="476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8" name="Google Shape;548;p63"/>
          <p:cNvGrpSpPr/>
          <p:nvPr/>
        </p:nvGrpSpPr>
        <p:grpSpPr>
          <a:xfrm>
            <a:off x="6588125" y="4652962"/>
            <a:ext cx="1079500" cy="1125537"/>
            <a:chOff x="0" y="0"/>
            <a:chExt cx="2147483647" cy="2147483647"/>
          </a:xfrm>
        </p:grpSpPr>
        <p:pic>
          <p:nvPicPr>
            <p:cNvPr id="549" name="Google Shape;549;p6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303203596"/>
              <a:ext cx="2147483647" cy="1844280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0" name="Google Shape;550;p63"/>
            <p:cNvSpPr txBox="1"/>
            <p:nvPr/>
          </p:nvSpPr>
          <p:spPr>
            <a:xfrm>
              <a:off x="858993196" y="0"/>
              <a:ext cx="429496717" cy="687556762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" name="Google Shape;555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262" y="-1539875"/>
            <a:ext cx="9150350" cy="45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64"/>
          <p:cNvSpPr txBox="1"/>
          <p:nvPr/>
        </p:nvSpPr>
        <p:spPr>
          <a:xfrm>
            <a:off x="1066800" y="1484312"/>
            <a:ext cx="27130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1. Large, branched</a:t>
            </a:r>
            <a:endParaRPr/>
          </a:p>
        </p:txBody>
      </p:sp>
      <p:sp>
        <p:nvSpPr>
          <p:cNvPr id="557" name="Google Shape;557;p64"/>
          <p:cNvSpPr txBox="1"/>
          <p:nvPr/>
        </p:nvSpPr>
        <p:spPr>
          <a:xfrm>
            <a:off x="1049337" y="1946275"/>
            <a:ext cx="27146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2. Short, not branched</a:t>
            </a:r>
            <a:endParaRPr/>
          </a:p>
        </p:txBody>
      </p:sp>
      <p:sp>
        <p:nvSpPr>
          <p:cNvPr id="558" name="Google Shape;558;p64"/>
          <p:cNvSpPr txBox="1"/>
          <p:nvPr/>
        </p:nvSpPr>
        <p:spPr>
          <a:xfrm>
            <a:off x="1049337" y="2349500"/>
            <a:ext cx="3367087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3. Medium, not branched</a:t>
            </a:r>
            <a:endParaRPr/>
          </a:p>
        </p:txBody>
      </p:sp>
      <p:sp>
        <p:nvSpPr>
          <p:cNvPr id="559" name="Google Shape;559;p64"/>
          <p:cNvSpPr txBox="1"/>
          <p:nvPr/>
        </p:nvSpPr>
        <p:spPr>
          <a:xfrm>
            <a:off x="755650" y="2997200"/>
            <a:ext cx="7777162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rgbClr val="3366FF"/>
                </a:solidFill>
                <a:latin typeface="Arial Narrow"/>
                <a:ea typeface="Arial Narrow"/>
                <a:cs typeface="Arial Narrow"/>
                <a:sym typeface="Arial Narrow"/>
              </a:rPr>
              <a:t>Since there are THREE ways for this to show, but only two genes…is one truly dominant over the other?</a:t>
            </a:r>
            <a:endParaRPr/>
          </a:p>
        </p:txBody>
      </p:sp>
      <p:sp>
        <p:nvSpPr>
          <p:cNvPr id="560" name="Google Shape;560;p64"/>
          <p:cNvSpPr txBox="1"/>
          <p:nvPr/>
        </p:nvSpPr>
        <p:spPr>
          <a:xfrm>
            <a:off x="755650" y="4005262"/>
            <a:ext cx="7345362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rgbClr val="00B050"/>
                </a:solidFill>
                <a:latin typeface="Arial Narrow"/>
                <a:ea typeface="Arial Narrow"/>
                <a:cs typeface="Arial Narrow"/>
                <a:sym typeface="Arial Narrow"/>
              </a:rPr>
              <a:t>NO – they must mix or blend.  We call this ________________</a:t>
            </a:r>
            <a:endParaRPr/>
          </a:p>
        </p:txBody>
      </p:sp>
      <p:sp>
        <p:nvSpPr>
          <p:cNvPr id="561" name="Google Shape;561;p64"/>
          <p:cNvSpPr txBox="1"/>
          <p:nvPr/>
        </p:nvSpPr>
        <p:spPr>
          <a:xfrm>
            <a:off x="1476375" y="4711700"/>
            <a:ext cx="6767512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00EE"/>
              </a:buClr>
              <a:buSzPts val="4400"/>
              <a:buFont typeface="Arial Narrow"/>
              <a:buNone/>
            </a:pPr>
            <a:r>
              <a:rPr lang="en-US" sz="4400" b="1" i="1" u="sng">
                <a:solidFill>
                  <a:srgbClr val="C100EE"/>
                </a:solidFill>
                <a:latin typeface="Arial Narrow"/>
                <a:ea typeface="Arial Narrow"/>
                <a:cs typeface="Arial Narrow"/>
                <a:sym typeface="Arial Narrow"/>
              </a:rPr>
              <a:t>INCOMPLETE  DOMINANCE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6" name="Google Shape;566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262" y="-1539875"/>
            <a:ext cx="9150350" cy="45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p65"/>
          <p:cNvSpPr txBox="1"/>
          <p:nvPr/>
        </p:nvSpPr>
        <p:spPr>
          <a:xfrm>
            <a:off x="1066800" y="1484312"/>
            <a:ext cx="27130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1. Large, branched</a:t>
            </a:r>
            <a:endParaRPr/>
          </a:p>
        </p:txBody>
      </p:sp>
      <p:sp>
        <p:nvSpPr>
          <p:cNvPr id="568" name="Google Shape;568;p65"/>
          <p:cNvSpPr txBox="1"/>
          <p:nvPr/>
        </p:nvSpPr>
        <p:spPr>
          <a:xfrm>
            <a:off x="1049337" y="1946275"/>
            <a:ext cx="27146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2. Short, not branched</a:t>
            </a:r>
            <a:endParaRPr/>
          </a:p>
        </p:txBody>
      </p:sp>
      <p:sp>
        <p:nvSpPr>
          <p:cNvPr id="569" name="Google Shape;569;p65"/>
          <p:cNvSpPr txBox="1"/>
          <p:nvPr/>
        </p:nvSpPr>
        <p:spPr>
          <a:xfrm>
            <a:off x="1049337" y="2349500"/>
            <a:ext cx="3367087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3. Medium, not branched</a:t>
            </a:r>
            <a:endParaRPr/>
          </a:p>
        </p:txBody>
      </p:sp>
      <p:sp>
        <p:nvSpPr>
          <p:cNvPr id="570" name="Google Shape;570;p65"/>
          <p:cNvSpPr txBox="1"/>
          <p:nvPr/>
        </p:nvSpPr>
        <p:spPr>
          <a:xfrm>
            <a:off x="1908175" y="404812"/>
            <a:ext cx="576262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 Narrow"/>
              <a:buNone/>
            </a:pPr>
            <a:r>
              <a:rPr lang="en-US" sz="2800" b="1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A</a:t>
            </a:r>
            <a:r>
              <a:rPr lang="en-US" sz="2800" b="1" i="0" u="none" baseline="300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B</a:t>
            </a:r>
            <a:endParaRPr/>
          </a:p>
        </p:txBody>
      </p:sp>
      <p:sp>
        <p:nvSpPr>
          <p:cNvPr id="571" name="Google Shape;571;p65"/>
          <p:cNvSpPr txBox="1"/>
          <p:nvPr/>
        </p:nvSpPr>
        <p:spPr>
          <a:xfrm>
            <a:off x="2636837" y="403225"/>
            <a:ext cx="574675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2800"/>
              <a:buFont typeface="Arial Narrow"/>
              <a:buNone/>
            </a:pPr>
            <a:r>
              <a:rPr lang="en-US" sz="2800" b="1" i="0" u="none">
                <a:solidFill>
                  <a:srgbClr val="3366FF"/>
                </a:solidFill>
                <a:latin typeface="Arial Narrow"/>
                <a:ea typeface="Arial Narrow"/>
                <a:cs typeface="Arial Narrow"/>
                <a:sym typeface="Arial Narrow"/>
              </a:rPr>
              <a:t>A</a:t>
            </a:r>
            <a:r>
              <a:rPr lang="en-US" sz="2800" b="1" i="0" u="none" baseline="30000">
                <a:solidFill>
                  <a:srgbClr val="3366FF"/>
                </a:solidFill>
                <a:latin typeface="Arial Narrow"/>
                <a:ea typeface="Arial Narrow"/>
                <a:cs typeface="Arial Narrow"/>
                <a:sym typeface="Arial Narrow"/>
              </a:rPr>
              <a:t>S</a:t>
            </a:r>
            <a:endParaRPr/>
          </a:p>
        </p:txBody>
      </p:sp>
      <p:sp>
        <p:nvSpPr>
          <p:cNvPr id="572" name="Google Shape;572;p65"/>
          <p:cNvSpPr txBox="1"/>
          <p:nvPr/>
        </p:nvSpPr>
        <p:spPr>
          <a:xfrm>
            <a:off x="6051550" y="98425"/>
            <a:ext cx="2154237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 Narrow"/>
              <a:buNone/>
            </a:pPr>
            <a:r>
              <a:rPr lang="en-US" sz="2000" b="0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B – large, branched</a:t>
            </a:r>
            <a:endParaRPr/>
          </a:p>
        </p:txBody>
      </p:sp>
      <p:sp>
        <p:nvSpPr>
          <p:cNvPr id="573" name="Google Shape;573;p65"/>
          <p:cNvSpPr txBox="1"/>
          <p:nvPr/>
        </p:nvSpPr>
        <p:spPr>
          <a:xfrm>
            <a:off x="5940425" y="546100"/>
            <a:ext cx="2376487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2000"/>
              <a:buFont typeface="Arial Narrow"/>
              <a:buNone/>
            </a:pPr>
            <a:r>
              <a:rPr lang="en-US" sz="2000" b="0" i="0" u="none">
                <a:solidFill>
                  <a:srgbClr val="3366FF"/>
                </a:solidFill>
                <a:latin typeface="Arial Narrow"/>
                <a:ea typeface="Arial Narrow"/>
                <a:cs typeface="Arial Narrow"/>
                <a:sym typeface="Arial Narrow"/>
              </a:rPr>
              <a:t>S – short, not branched</a:t>
            </a:r>
            <a:endParaRPr/>
          </a:p>
        </p:txBody>
      </p:sp>
      <p:sp>
        <p:nvSpPr>
          <p:cNvPr id="574" name="Google Shape;574;p65"/>
          <p:cNvSpPr txBox="1"/>
          <p:nvPr/>
        </p:nvSpPr>
        <p:spPr>
          <a:xfrm>
            <a:off x="8172450" y="-119062"/>
            <a:ext cx="576262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 Narrow"/>
              <a:buNone/>
            </a:pPr>
            <a:r>
              <a:rPr lang="en-US" sz="2800" b="1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A</a:t>
            </a:r>
            <a:r>
              <a:rPr lang="en-US" sz="2800" b="1" i="0" u="none" baseline="300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B</a:t>
            </a:r>
            <a:endParaRPr/>
          </a:p>
        </p:txBody>
      </p:sp>
      <p:sp>
        <p:nvSpPr>
          <p:cNvPr id="575" name="Google Shape;575;p65"/>
          <p:cNvSpPr txBox="1"/>
          <p:nvPr/>
        </p:nvSpPr>
        <p:spPr>
          <a:xfrm>
            <a:off x="8345487" y="466725"/>
            <a:ext cx="576262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2800"/>
              <a:buFont typeface="Arial Narrow"/>
              <a:buNone/>
            </a:pPr>
            <a:r>
              <a:rPr lang="en-US" sz="2800" b="1" i="0" u="none">
                <a:solidFill>
                  <a:srgbClr val="3366FF"/>
                </a:solidFill>
                <a:latin typeface="Arial Narrow"/>
                <a:ea typeface="Arial Narrow"/>
                <a:cs typeface="Arial Narrow"/>
                <a:sym typeface="Arial Narrow"/>
              </a:rPr>
              <a:t>A</a:t>
            </a:r>
            <a:r>
              <a:rPr lang="en-US" sz="2800" b="1" i="0" u="none" baseline="30000">
                <a:solidFill>
                  <a:srgbClr val="3366FF"/>
                </a:solidFill>
                <a:latin typeface="Arial Narrow"/>
                <a:ea typeface="Arial Narrow"/>
                <a:cs typeface="Arial Narrow"/>
                <a:sym typeface="Arial Narrow"/>
              </a:rPr>
              <a:t>S</a:t>
            </a:r>
            <a:endParaRPr/>
          </a:p>
        </p:txBody>
      </p:sp>
      <p:sp>
        <p:nvSpPr>
          <p:cNvPr id="576" name="Google Shape;576;p65"/>
          <p:cNvSpPr txBox="1"/>
          <p:nvPr/>
        </p:nvSpPr>
        <p:spPr>
          <a:xfrm>
            <a:off x="5408612" y="1454150"/>
            <a:ext cx="576262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 Narrow"/>
              <a:buNone/>
            </a:pPr>
            <a:r>
              <a:rPr lang="en-US" sz="2800" b="1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A</a:t>
            </a:r>
            <a:r>
              <a:rPr lang="en-US" sz="2800" b="1" i="0" u="none" baseline="300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B</a:t>
            </a:r>
            <a:endParaRPr/>
          </a:p>
        </p:txBody>
      </p:sp>
      <p:sp>
        <p:nvSpPr>
          <p:cNvPr id="577" name="Google Shape;577;p65"/>
          <p:cNvSpPr txBox="1"/>
          <p:nvPr/>
        </p:nvSpPr>
        <p:spPr>
          <a:xfrm>
            <a:off x="5773737" y="1454150"/>
            <a:ext cx="574675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 Narrow"/>
              <a:buNone/>
            </a:pPr>
            <a:r>
              <a:rPr lang="en-US" sz="2800" b="1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A</a:t>
            </a:r>
            <a:r>
              <a:rPr lang="en-US" sz="2800" b="1" i="0" u="none" baseline="300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B</a:t>
            </a:r>
            <a:endParaRPr/>
          </a:p>
        </p:txBody>
      </p:sp>
      <p:sp>
        <p:nvSpPr>
          <p:cNvPr id="578" name="Google Shape;578;p65"/>
          <p:cNvSpPr txBox="1"/>
          <p:nvPr/>
        </p:nvSpPr>
        <p:spPr>
          <a:xfrm>
            <a:off x="6948487" y="1916112"/>
            <a:ext cx="576262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2800"/>
              <a:buFont typeface="Arial Narrow"/>
              <a:buNone/>
            </a:pPr>
            <a:r>
              <a:rPr lang="en-US" sz="2800" b="1" i="0" u="none">
                <a:solidFill>
                  <a:srgbClr val="3366FF"/>
                </a:solidFill>
                <a:latin typeface="Arial Narrow"/>
                <a:ea typeface="Arial Narrow"/>
                <a:cs typeface="Arial Narrow"/>
                <a:sym typeface="Arial Narrow"/>
              </a:rPr>
              <a:t>A</a:t>
            </a:r>
            <a:r>
              <a:rPr lang="en-US" sz="2800" b="1" i="0" u="none" baseline="30000">
                <a:solidFill>
                  <a:srgbClr val="3366FF"/>
                </a:solidFill>
                <a:latin typeface="Arial Narrow"/>
                <a:ea typeface="Arial Narrow"/>
                <a:cs typeface="Arial Narrow"/>
                <a:sym typeface="Arial Narrow"/>
              </a:rPr>
              <a:t>S</a:t>
            </a:r>
            <a:endParaRPr/>
          </a:p>
        </p:txBody>
      </p:sp>
      <p:sp>
        <p:nvSpPr>
          <p:cNvPr id="579" name="Google Shape;579;p65"/>
          <p:cNvSpPr txBox="1"/>
          <p:nvPr/>
        </p:nvSpPr>
        <p:spPr>
          <a:xfrm>
            <a:off x="7380287" y="1884362"/>
            <a:ext cx="576262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2800"/>
              <a:buFont typeface="Arial Narrow"/>
              <a:buNone/>
            </a:pPr>
            <a:r>
              <a:rPr lang="en-US" sz="2800" b="1" i="0" u="none">
                <a:solidFill>
                  <a:srgbClr val="3366FF"/>
                </a:solidFill>
                <a:latin typeface="Arial Narrow"/>
                <a:ea typeface="Arial Narrow"/>
                <a:cs typeface="Arial Narrow"/>
                <a:sym typeface="Arial Narrow"/>
              </a:rPr>
              <a:t>A</a:t>
            </a:r>
            <a:r>
              <a:rPr lang="en-US" sz="2800" b="1" i="0" u="none" baseline="30000">
                <a:solidFill>
                  <a:srgbClr val="3366FF"/>
                </a:solidFill>
                <a:latin typeface="Arial Narrow"/>
                <a:ea typeface="Arial Narrow"/>
                <a:cs typeface="Arial Narrow"/>
                <a:sym typeface="Arial Narrow"/>
              </a:rPr>
              <a:t>S</a:t>
            </a:r>
            <a:endParaRPr/>
          </a:p>
        </p:txBody>
      </p:sp>
      <p:sp>
        <p:nvSpPr>
          <p:cNvPr id="580" name="Google Shape;580;p65"/>
          <p:cNvSpPr txBox="1"/>
          <p:nvPr/>
        </p:nvSpPr>
        <p:spPr>
          <a:xfrm>
            <a:off x="5645150" y="2349500"/>
            <a:ext cx="576262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 Narrow"/>
              <a:buNone/>
            </a:pPr>
            <a:r>
              <a:rPr lang="en-US" sz="2800" b="1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A</a:t>
            </a:r>
            <a:r>
              <a:rPr lang="en-US" sz="2800" b="1" i="0" u="none" baseline="300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B</a:t>
            </a:r>
            <a:endParaRPr/>
          </a:p>
        </p:txBody>
      </p:sp>
      <p:sp>
        <p:nvSpPr>
          <p:cNvPr id="581" name="Google Shape;581;p65"/>
          <p:cNvSpPr txBox="1"/>
          <p:nvPr/>
        </p:nvSpPr>
        <p:spPr>
          <a:xfrm>
            <a:off x="6051550" y="2349500"/>
            <a:ext cx="576262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2800"/>
              <a:buFont typeface="Arial Narrow"/>
              <a:buNone/>
            </a:pPr>
            <a:r>
              <a:rPr lang="en-US" sz="2800" b="1" i="0" u="none">
                <a:solidFill>
                  <a:srgbClr val="3366FF"/>
                </a:solidFill>
                <a:latin typeface="Arial Narrow"/>
                <a:ea typeface="Arial Narrow"/>
                <a:cs typeface="Arial Narrow"/>
                <a:sym typeface="Arial Narrow"/>
              </a:rPr>
              <a:t>A</a:t>
            </a:r>
            <a:r>
              <a:rPr lang="en-US" sz="2800" b="1" i="0" u="none" baseline="30000">
                <a:solidFill>
                  <a:srgbClr val="3366FF"/>
                </a:solidFill>
                <a:latin typeface="Arial Narrow"/>
                <a:ea typeface="Arial Narrow"/>
                <a:cs typeface="Arial Narrow"/>
                <a:sym typeface="Arial Narrow"/>
              </a:rPr>
              <a:t>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6" name="Google Shape;586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2412" y="0"/>
            <a:ext cx="8964612" cy="6669087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66"/>
          <p:cNvSpPr txBox="1"/>
          <p:nvPr/>
        </p:nvSpPr>
        <p:spPr>
          <a:xfrm>
            <a:off x="107950" y="65087"/>
            <a:ext cx="22320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Omah and Opah</a:t>
            </a:r>
            <a:endParaRPr/>
          </a:p>
        </p:txBody>
      </p:sp>
      <p:sp>
        <p:nvSpPr>
          <p:cNvPr id="588" name="Google Shape;588;p66"/>
          <p:cNvSpPr txBox="1"/>
          <p:nvPr/>
        </p:nvSpPr>
        <p:spPr>
          <a:xfrm>
            <a:off x="252412" y="847725"/>
            <a:ext cx="2665412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Omah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392 Earth years old</a:t>
            </a:r>
            <a:endParaRPr/>
          </a:p>
        </p:txBody>
      </p:sp>
      <p:sp>
        <p:nvSpPr>
          <p:cNvPr id="589" name="Google Shape;589;p66"/>
          <p:cNvSpPr txBox="1"/>
          <p:nvPr/>
        </p:nvSpPr>
        <p:spPr>
          <a:xfrm>
            <a:off x="6804025" y="765175"/>
            <a:ext cx="2663825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Opah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389 Earth years old</a:t>
            </a:r>
            <a:endParaRPr/>
          </a:p>
        </p:txBody>
      </p:sp>
      <p:pic>
        <p:nvPicPr>
          <p:cNvPr id="590" name="Google Shape;590;p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2700" y="1595437"/>
            <a:ext cx="2665412" cy="1998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59562" y="1595437"/>
            <a:ext cx="2827337" cy="2120900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Google Shape;592;p66"/>
          <p:cNvSpPr txBox="1"/>
          <p:nvPr/>
        </p:nvSpPr>
        <p:spPr>
          <a:xfrm>
            <a:off x="1503362" y="1844675"/>
            <a:ext cx="1223962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A</a:t>
            </a:r>
            <a:r>
              <a:rPr lang="en-US" sz="2400" b="0" i="0" u="none" baseline="30000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B</a:t>
            </a:r>
            <a:r>
              <a:rPr lang="en-US" sz="2400" b="0" i="0" u="none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 A</a:t>
            </a:r>
            <a:r>
              <a:rPr lang="en-US" sz="2400" b="0" i="0" u="none" baseline="30000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B</a:t>
            </a:r>
            <a:endParaRPr/>
          </a:p>
        </p:txBody>
      </p:sp>
      <p:sp>
        <p:nvSpPr>
          <p:cNvPr id="593" name="Google Shape;593;p66"/>
          <p:cNvSpPr txBox="1"/>
          <p:nvPr/>
        </p:nvSpPr>
        <p:spPr>
          <a:xfrm>
            <a:off x="8202612" y="1844675"/>
            <a:ext cx="1223962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A</a:t>
            </a:r>
            <a:r>
              <a:rPr lang="en-US" sz="2400" b="0" i="0" u="none" baseline="30000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S</a:t>
            </a:r>
            <a:r>
              <a:rPr lang="en-US" sz="2400" b="0" i="0" u="none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 A</a:t>
            </a:r>
            <a:r>
              <a:rPr lang="en-US" sz="2400" b="0" i="0" u="none" baseline="30000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S</a:t>
            </a:r>
            <a:endParaRPr/>
          </a:p>
        </p:txBody>
      </p:sp>
      <p:pic>
        <p:nvPicPr>
          <p:cNvPr id="594" name="Google Shape;594;p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9587" y="4260850"/>
            <a:ext cx="3211512" cy="2408237"/>
          </a:xfrm>
          <a:prstGeom prst="rect">
            <a:avLst/>
          </a:prstGeom>
          <a:noFill/>
          <a:ln>
            <a:noFill/>
          </a:ln>
        </p:spPr>
      </p:pic>
      <p:sp>
        <p:nvSpPr>
          <p:cNvPr id="595" name="Google Shape;595;p66"/>
          <p:cNvSpPr txBox="1"/>
          <p:nvPr/>
        </p:nvSpPr>
        <p:spPr>
          <a:xfrm>
            <a:off x="2339975" y="4581525"/>
            <a:ext cx="13811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A</a:t>
            </a:r>
            <a:r>
              <a:rPr lang="en-US" sz="2400" b="0" i="0" u="none" baseline="30000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B</a:t>
            </a:r>
            <a:r>
              <a:rPr lang="en-US" sz="2400" b="0" i="0" u="none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A</a:t>
            </a:r>
            <a:r>
              <a:rPr lang="en-US" sz="2400" b="0" i="0" u="none" baseline="30000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" name="Google Shape;600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" y="-34925"/>
            <a:ext cx="8964612" cy="6669087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67"/>
          <p:cNvSpPr txBox="1"/>
          <p:nvPr/>
        </p:nvSpPr>
        <p:spPr>
          <a:xfrm>
            <a:off x="107950" y="65087"/>
            <a:ext cx="22320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Omah and Opah</a:t>
            </a:r>
            <a:endParaRPr/>
          </a:p>
        </p:txBody>
      </p:sp>
      <p:sp>
        <p:nvSpPr>
          <p:cNvPr id="602" name="Google Shape;602;p67"/>
          <p:cNvSpPr txBox="1"/>
          <p:nvPr/>
        </p:nvSpPr>
        <p:spPr>
          <a:xfrm>
            <a:off x="252412" y="887412"/>
            <a:ext cx="2665412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Omah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392 Earth years old</a:t>
            </a:r>
            <a:endParaRPr/>
          </a:p>
        </p:txBody>
      </p:sp>
      <p:sp>
        <p:nvSpPr>
          <p:cNvPr id="603" name="Google Shape;603;p67"/>
          <p:cNvSpPr txBox="1"/>
          <p:nvPr/>
        </p:nvSpPr>
        <p:spPr>
          <a:xfrm>
            <a:off x="6804025" y="765175"/>
            <a:ext cx="2663825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Opah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389 Earth years old</a:t>
            </a:r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8" name="Google Shape;608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125" y="115887"/>
            <a:ext cx="9032875" cy="292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" name="Google Shape;613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" y="-34925"/>
            <a:ext cx="8964612" cy="6669087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p69"/>
          <p:cNvSpPr txBox="1"/>
          <p:nvPr/>
        </p:nvSpPr>
        <p:spPr>
          <a:xfrm>
            <a:off x="107950" y="65087"/>
            <a:ext cx="22320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Omah and Opah</a:t>
            </a:r>
            <a:endParaRPr/>
          </a:p>
        </p:txBody>
      </p:sp>
      <p:sp>
        <p:nvSpPr>
          <p:cNvPr id="615" name="Google Shape;615;p69"/>
          <p:cNvSpPr txBox="1"/>
          <p:nvPr/>
        </p:nvSpPr>
        <p:spPr>
          <a:xfrm>
            <a:off x="252412" y="887412"/>
            <a:ext cx="2665412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Omah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392 Earth years old</a:t>
            </a:r>
            <a:endParaRPr/>
          </a:p>
        </p:txBody>
      </p:sp>
      <p:sp>
        <p:nvSpPr>
          <p:cNvPr id="616" name="Google Shape;616;p69"/>
          <p:cNvSpPr txBox="1"/>
          <p:nvPr/>
        </p:nvSpPr>
        <p:spPr>
          <a:xfrm>
            <a:off x="6804025" y="765175"/>
            <a:ext cx="2663825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Opah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389 Earth years old</a:t>
            </a:r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1" name="Google Shape;621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125" y="115887"/>
            <a:ext cx="9032875" cy="2924175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p70"/>
          <p:cNvSpPr txBox="1"/>
          <p:nvPr/>
        </p:nvSpPr>
        <p:spPr>
          <a:xfrm>
            <a:off x="1187450" y="1773237"/>
            <a:ext cx="18002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00EE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rgbClr val="C100EE"/>
                </a:solidFill>
                <a:latin typeface="Arial Narrow"/>
                <a:ea typeface="Arial Narrow"/>
                <a:cs typeface="Arial Narrow"/>
                <a:sym typeface="Arial Narrow"/>
              </a:rPr>
              <a:t>Large</a:t>
            </a:r>
            <a:endParaRPr/>
          </a:p>
        </p:txBody>
      </p:sp>
      <p:sp>
        <p:nvSpPr>
          <p:cNvPr id="623" name="Google Shape;623;p70"/>
          <p:cNvSpPr txBox="1"/>
          <p:nvPr/>
        </p:nvSpPr>
        <p:spPr>
          <a:xfrm>
            <a:off x="1187450" y="2230437"/>
            <a:ext cx="18002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rgbClr val="00B050"/>
                </a:solidFill>
                <a:latin typeface="Arial Narrow"/>
                <a:ea typeface="Arial Narrow"/>
                <a:cs typeface="Arial Narrow"/>
                <a:sym typeface="Arial Narrow"/>
              </a:rPr>
              <a:t>Small</a:t>
            </a:r>
            <a:endParaRPr/>
          </a:p>
        </p:txBody>
      </p:sp>
      <p:pic>
        <p:nvPicPr>
          <p:cNvPr id="624" name="Google Shape;624;p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43025" y="3251200"/>
            <a:ext cx="1489075" cy="735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7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00562" y="3300412"/>
            <a:ext cx="968375" cy="706437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70"/>
          <p:cNvSpPr txBox="1"/>
          <p:nvPr/>
        </p:nvSpPr>
        <p:spPr>
          <a:xfrm>
            <a:off x="323850" y="4298950"/>
            <a:ext cx="89249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ONLY two possibilities = so one is DOMINANT and the other is RECESSIVE!</a:t>
            </a:r>
            <a:endParaRPr/>
          </a:p>
        </p:txBody>
      </p:sp>
      <p:sp>
        <p:nvSpPr>
          <p:cNvPr id="627" name="Google Shape;627;p70"/>
          <p:cNvSpPr txBox="1"/>
          <p:nvPr/>
        </p:nvSpPr>
        <p:spPr>
          <a:xfrm>
            <a:off x="1858962" y="836612"/>
            <a:ext cx="5032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00EE"/>
              </a:buClr>
              <a:buSzPts val="2400"/>
              <a:buFont typeface="Arial Narrow"/>
              <a:buNone/>
            </a:pPr>
            <a:r>
              <a:rPr lang="en-US" sz="2400" b="1" i="0" u="none">
                <a:solidFill>
                  <a:srgbClr val="C100EE"/>
                </a:solidFill>
                <a:latin typeface="Arial Narrow"/>
                <a:ea typeface="Arial Narrow"/>
                <a:cs typeface="Arial Narrow"/>
                <a:sym typeface="Arial Narrow"/>
              </a:rPr>
              <a:t>M</a:t>
            </a:r>
            <a:endParaRPr/>
          </a:p>
        </p:txBody>
      </p:sp>
      <p:sp>
        <p:nvSpPr>
          <p:cNvPr id="628" name="Google Shape;628;p70"/>
          <p:cNvSpPr txBox="1"/>
          <p:nvPr/>
        </p:nvSpPr>
        <p:spPr>
          <a:xfrm>
            <a:off x="2327275" y="836612"/>
            <a:ext cx="5048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rgbClr val="00B050"/>
                </a:solidFill>
                <a:latin typeface="Arial Narrow"/>
                <a:ea typeface="Arial Narrow"/>
                <a:cs typeface="Arial Narrow"/>
                <a:sym typeface="Arial Narrow"/>
              </a:rPr>
              <a:t>m</a:t>
            </a:r>
            <a:endParaRPr/>
          </a:p>
        </p:txBody>
      </p:sp>
      <p:sp>
        <p:nvSpPr>
          <p:cNvPr id="629" name="Google Shape;629;p70"/>
          <p:cNvSpPr txBox="1"/>
          <p:nvPr/>
        </p:nvSpPr>
        <p:spPr>
          <a:xfrm>
            <a:off x="8172450" y="374650"/>
            <a:ext cx="5032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00EE"/>
              </a:buClr>
              <a:buSzPts val="2400"/>
              <a:buFont typeface="Arial Narrow"/>
              <a:buNone/>
            </a:pPr>
            <a:r>
              <a:rPr lang="en-US" sz="2400" b="1" i="0" u="none">
                <a:solidFill>
                  <a:srgbClr val="C100EE"/>
                </a:solidFill>
                <a:latin typeface="Arial Narrow"/>
                <a:ea typeface="Arial Narrow"/>
                <a:cs typeface="Arial Narrow"/>
                <a:sym typeface="Arial Narrow"/>
              </a:rPr>
              <a:t>M</a:t>
            </a:r>
            <a:endParaRPr/>
          </a:p>
        </p:txBody>
      </p:sp>
      <p:sp>
        <p:nvSpPr>
          <p:cNvPr id="630" name="Google Shape;630;p70"/>
          <p:cNvSpPr txBox="1"/>
          <p:nvPr/>
        </p:nvSpPr>
        <p:spPr>
          <a:xfrm>
            <a:off x="6084887" y="374650"/>
            <a:ext cx="18002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00EE"/>
              </a:buClr>
              <a:buSzPts val="2400"/>
              <a:buFont typeface="Arial Narrow"/>
              <a:buNone/>
            </a:pPr>
            <a:r>
              <a:rPr lang="en-US" sz="2400" b="1" i="0" u="none">
                <a:solidFill>
                  <a:srgbClr val="C100EE"/>
                </a:solidFill>
                <a:latin typeface="Arial Narrow"/>
                <a:ea typeface="Arial Narrow"/>
                <a:cs typeface="Arial Narrow"/>
                <a:sym typeface="Arial Narrow"/>
              </a:rPr>
              <a:t>Big mouth</a:t>
            </a:r>
            <a:endParaRPr/>
          </a:p>
        </p:txBody>
      </p:sp>
      <p:sp>
        <p:nvSpPr>
          <p:cNvPr id="631" name="Google Shape;631;p70"/>
          <p:cNvSpPr txBox="1"/>
          <p:nvPr/>
        </p:nvSpPr>
        <p:spPr>
          <a:xfrm>
            <a:off x="8153400" y="876300"/>
            <a:ext cx="506412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rgbClr val="00B050"/>
                </a:solidFill>
                <a:latin typeface="Arial Narrow"/>
                <a:ea typeface="Arial Narrow"/>
                <a:cs typeface="Arial Narrow"/>
                <a:sym typeface="Arial Narrow"/>
              </a:rPr>
              <a:t>m</a:t>
            </a:r>
            <a:endParaRPr/>
          </a:p>
        </p:txBody>
      </p:sp>
      <p:sp>
        <p:nvSpPr>
          <p:cNvPr id="632" name="Google Shape;632;p70"/>
          <p:cNvSpPr txBox="1"/>
          <p:nvPr/>
        </p:nvSpPr>
        <p:spPr>
          <a:xfrm>
            <a:off x="6084887" y="876300"/>
            <a:ext cx="18002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rgbClr val="00B050"/>
                </a:solidFill>
                <a:latin typeface="Arial Narrow"/>
                <a:ea typeface="Arial Narrow"/>
                <a:cs typeface="Arial Narrow"/>
                <a:sym typeface="Arial Narrow"/>
              </a:rPr>
              <a:t>Small mouth</a:t>
            </a:r>
            <a:endParaRPr/>
          </a:p>
        </p:txBody>
      </p:sp>
      <p:sp>
        <p:nvSpPr>
          <p:cNvPr id="633" name="Google Shape;633;p70"/>
          <p:cNvSpPr txBox="1"/>
          <p:nvPr/>
        </p:nvSpPr>
        <p:spPr>
          <a:xfrm>
            <a:off x="5216525" y="1844675"/>
            <a:ext cx="5032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00EE"/>
              </a:buClr>
              <a:buSzPts val="2400"/>
              <a:buFont typeface="Arial Narrow"/>
              <a:buNone/>
            </a:pPr>
            <a:r>
              <a:rPr lang="en-US" sz="2400" b="1" i="0" u="none">
                <a:solidFill>
                  <a:srgbClr val="C100EE"/>
                </a:solidFill>
                <a:latin typeface="Arial Narrow"/>
                <a:ea typeface="Arial Narrow"/>
                <a:cs typeface="Arial Narrow"/>
                <a:sym typeface="Arial Narrow"/>
              </a:rPr>
              <a:t>M</a:t>
            </a:r>
            <a:endParaRPr/>
          </a:p>
        </p:txBody>
      </p:sp>
      <p:sp>
        <p:nvSpPr>
          <p:cNvPr id="634" name="Google Shape;634;p70"/>
          <p:cNvSpPr txBox="1"/>
          <p:nvPr/>
        </p:nvSpPr>
        <p:spPr>
          <a:xfrm>
            <a:off x="5468937" y="1836737"/>
            <a:ext cx="5032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00EE"/>
              </a:buClr>
              <a:buSzPts val="2400"/>
              <a:buFont typeface="Arial Narrow"/>
              <a:buNone/>
            </a:pPr>
            <a:r>
              <a:rPr lang="en-US" sz="2400" b="1" i="0" u="none">
                <a:solidFill>
                  <a:srgbClr val="C100EE"/>
                </a:solidFill>
                <a:latin typeface="Arial Narrow"/>
                <a:ea typeface="Arial Narrow"/>
                <a:cs typeface="Arial Narrow"/>
                <a:sym typeface="Arial Narrow"/>
              </a:rPr>
              <a:t>M</a:t>
            </a:r>
            <a:endParaRPr/>
          </a:p>
        </p:txBody>
      </p:sp>
      <p:sp>
        <p:nvSpPr>
          <p:cNvPr id="635" name="Google Shape;635;p70"/>
          <p:cNvSpPr txBox="1"/>
          <p:nvPr/>
        </p:nvSpPr>
        <p:spPr>
          <a:xfrm>
            <a:off x="6480175" y="1846262"/>
            <a:ext cx="5048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00EE"/>
              </a:buClr>
              <a:buSzPts val="2400"/>
              <a:buFont typeface="Arial Narrow"/>
              <a:buNone/>
            </a:pPr>
            <a:r>
              <a:rPr lang="en-US" sz="2400" b="1" i="0" u="none">
                <a:solidFill>
                  <a:srgbClr val="C100EE"/>
                </a:solidFill>
                <a:latin typeface="Arial Narrow"/>
                <a:ea typeface="Arial Narrow"/>
                <a:cs typeface="Arial Narrow"/>
                <a:sym typeface="Arial Narrow"/>
              </a:rPr>
              <a:t>M</a:t>
            </a:r>
            <a:endParaRPr/>
          </a:p>
        </p:txBody>
      </p:sp>
      <p:sp>
        <p:nvSpPr>
          <p:cNvPr id="636" name="Google Shape;636;p70"/>
          <p:cNvSpPr txBox="1"/>
          <p:nvPr/>
        </p:nvSpPr>
        <p:spPr>
          <a:xfrm>
            <a:off x="6745287" y="1846262"/>
            <a:ext cx="5048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 Narrow"/>
              <a:buNone/>
            </a:pPr>
            <a:r>
              <a:rPr lang="en-US" sz="2400" b="1" i="0" u="none">
                <a:solidFill>
                  <a:srgbClr val="00B050"/>
                </a:solidFill>
                <a:latin typeface="Arial Narrow"/>
                <a:ea typeface="Arial Narrow"/>
                <a:cs typeface="Arial Narrow"/>
                <a:sym typeface="Arial Narrow"/>
              </a:rPr>
              <a:t>m</a:t>
            </a:r>
            <a:endParaRPr/>
          </a:p>
        </p:txBody>
      </p:sp>
      <p:sp>
        <p:nvSpPr>
          <p:cNvPr id="637" name="Google Shape;637;p70"/>
          <p:cNvSpPr txBox="1"/>
          <p:nvPr/>
        </p:nvSpPr>
        <p:spPr>
          <a:xfrm>
            <a:off x="5719762" y="2298700"/>
            <a:ext cx="5048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 Narrow"/>
              <a:buNone/>
            </a:pPr>
            <a:r>
              <a:rPr lang="en-US" sz="2400" b="1" i="0" u="none">
                <a:solidFill>
                  <a:srgbClr val="00B050"/>
                </a:solidFill>
                <a:latin typeface="Arial Narrow"/>
                <a:ea typeface="Arial Narrow"/>
                <a:cs typeface="Arial Narrow"/>
                <a:sym typeface="Arial Narrow"/>
              </a:rPr>
              <a:t>m</a:t>
            </a:r>
            <a:endParaRPr/>
          </a:p>
        </p:txBody>
      </p:sp>
      <p:sp>
        <p:nvSpPr>
          <p:cNvPr id="638" name="Google Shape;638;p70"/>
          <p:cNvSpPr txBox="1"/>
          <p:nvPr/>
        </p:nvSpPr>
        <p:spPr>
          <a:xfrm>
            <a:off x="5972175" y="2308225"/>
            <a:ext cx="5048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Arial Narrow"/>
              <a:buNone/>
            </a:pPr>
            <a:r>
              <a:rPr lang="en-US" sz="2400" b="1" i="0" u="none">
                <a:solidFill>
                  <a:srgbClr val="00B050"/>
                </a:solidFill>
                <a:latin typeface="Arial Narrow"/>
                <a:ea typeface="Arial Narrow"/>
                <a:cs typeface="Arial Narrow"/>
                <a:sym typeface="Arial Narrow"/>
              </a:rPr>
              <a:t>m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3" name="Google Shape;643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3812"/>
            <a:ext cx="9174162" cy="2665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8" name="Google Shape;648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" y="-34925"/>
            <a:ext cx="8964612" cy="6669087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Google Shape;649;p72"/>
          <p:cNvSpPr txBox="1"/>
          <p:nvPr/>
        </p:nvSpPr>
        <p:spPr>
          <a:xfrm>
            <a:off x="107950" y="65087"/>
            <a:ext cx="22320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Omah and Opah</a:t>
            </a:r>
            <a:endParaRPr/>
          </a:p>
        </p:txBody>
      </p:sp>
      <p:sp>
        <p:nvSpPr>
          <p:cNvPr id="650" name="Google Shape;650;p72"/>
          <p:cNvSpPr txBox="1"/>
          <p:nvPr/>
        </p:nvSpPr>
        <p:spPr>
          <a:xfrm>
            <a:off x="252412" y="887412"/>
            <a:ext cx="2665412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Omah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392 Earth years old</a:t>
            </a:r>
            <a:endParaRPr/>
          </a:p>
        </p:txBody>
      </p:sp>
      <p:sp>
        <p:nvSpPr>
          <p:cNvPr id="651" name="Google Shape;651;p72"/>
          <p:cNvSpPr txBox="1"/>
          <p:nvPr/>
        </p:nvSpPr>
        <p:spPr>
          <a:xfrm>
            <a:off x="6804025" y="765175"/>
            <a:ext cx="2663825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Opah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389 Earth years old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77838" y="692150"/>
            <a:ext cx="684212" cy="64928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6867" name="TextBox 6"/>
          <p:cNvSpPr txBox="1">
            <a:spLocks noChangeArrowheads="1"/>
          </p:cNvSpPr>
          <p:nvPr/>
        </p:nvSpPr>
        <p:spPr bwMode="auto">
          <a:xfrm>
            <a:off x="1628775" y="682625"/>
            <a:ext cx="1944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Leaf shape</a:t>
            </a:r>
          </a:p>
        </p:txBody>
      </p:sp>
      <p:sp>
        <p:nvSpPr>
          <p:cNvPr id="36868" name="TextBox 7"/>
          <p:cNvSpPr txBox="1">
            <a:spLocks noChangeArrowheads="1"/>
          </p:cNvSpPr>
          <p:nvPr/>
        </p:nvSpPr>
        <p:spPr bwMode="auto">
          <a:xfrm>
            <a:off x="117475" y="115888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/>
              <a:t>Bead / gene </a:t>
            </a:r>
          </a:p>
        </p:txBody>
      </p:sp>
      <p:sp>
        <p:nvSpPr>
          <p:cNvPr id="36869" name="TextBox 8"/>
          <p:cNvSpPr txBox="1">
            <a:spLocks noChangeArrowheads="1"/>
          </p:cNvSpPr>
          <p:nvPr/>
        </p:nvSpPr>
        <p:spPr bwMode="auto">
          <a:xfrm>
            <a:off x="1989138" y="115888"/>
            <a:ext cx="12239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/>
              <a:t>Trait</a:t>
            </a:r>
            <a:r>
              <a:rPr lang="en-US" altLang="en-US" sz="2400"/>
              <a:t> </a:t>
            </a:r>
          </a:p>
        </p:txBody>
      </p:sp>
      <p:sp>
        <p:nvSpPr>
          <p:cNvPr id="10" name="Oval 9"/>
          <p:cNvSpPr/>
          <p:nvPr/>
        </p:nvSpPr>
        <p:spPr>
          <a:xfrm>
            <a:off x="487363" y="1550988"/>
            <a:ext cx="684212" cy="6477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7363" y="2420938"/>
            <a:ext cx="684212" cy="6477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87363" y="3402013"/>
            <a:ext cx="684212" cy="6477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6873" name="TextBox 12"/>
          <p:cNvSpPr txBox="1">
            <a:spLocks noChangeArrowheads="1"/>
          </p:cNvSpPr>
          <p:nvPr/>
        </p:nvSpPr>
        <p:spPr bwMode="auto">
          <a:xfrm>
            <a:off x="3276600" y="360363"/>
            <a:ext cx="1943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Long/thin leaf</a:t>
            </a:r>
          </a:p>
        </p:txBody>
      </p:sp>
      <p:sp>
        <p:nvSpPr>
          <p:cNvPr id="36874" name="TextBox 13"/>
          <p:cNvSpPr txBox="1">
            <a:spLocks noChangeArrowheads="1"/>
          </p:cNvSpPr>
          <p:nvPr/>
        </p:nvSpPr>
        <p:spPr bwMode="auto">
          <a:xfrm>
            <a:off x="3276600" y="768350"/>
            <a:ext cx="2447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Short/round leaf</a:t>
            </a:r>
          </a:p>
        </p:txBody>
      </p:sp>
    </p:spTree>
    <p:extLst>
      <p:ext uri="{BB962C8B-B14F-4D97-AF65-F5344CB8AC3E}">
        <p14:creationId xmlns:p14="http://schemas.microsoft.com/office/powerpoint/2010/main" val="262317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6" name="Google Shape;656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3812"/>
            <a:ext cx="9174162" cy="2665412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Google Shape;657;p73"/>
          <p:cNvSpPr txBox="1"/>
          <p:nvPr/>
        </p:nvSpPr>
        <p:spPr>
          <a:xfrm>
            <a:off x="468312" y="2689225"/>
            <a:ext cx="8207375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Possible phenotypes…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With Omah and Opah, they all look alike.  But what about these?</a:t>
            </a:r>
            <a:endParaRPr/>
          </a:p>
        </p:txBody>
      </p:sp>
      <p:pic>
        <p:nvPicPr>
          <p:cNvPr id="658" name="Google Shape;658;p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0100" y="3609975"/>
            <a:ext cx="3074987" cy="2997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9" name="Google Shape;659;p73"/>
          <p:cNvGrpSpPr/>
          <p:nvPr/>
        </p:nvGrpSpPr>
        <p:grpSpPr>
          <a:xfrm>
            <a:off x="4932362" y="3519487"/>
            <a:ext cx="3600450" cy="3087687"/>
            <a:chOff x="0" y="0"/>
            <a:chExt cx="2147483647" cy="2147483647"/>
          </a:xfrm>
        </p:grpSpPr>
        <p:pic>
          <p:nvPicPr>
            <p:cNvPr id="660" name="Google Shape;660;p7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7487411" y="0"/>
              <a:ext cx="2079996235" cy="21474836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1" name="Google Shape;661;p73"/>
            <p:cNvSpPr txBox="1"/>
            <p:nvPr/>
          </p:nvSpPr>
          <p:spPr>
            <a:xfrm>
              <a:off x="0" y="1530289268"/>
              <a:ext cx="202628881" cy="34006441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6" name="Google Shape;666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3812"/>
            <a:ext cx="9174162" cy="2665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Google Shape;667;p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1550" y="2505075"/>
            <a:ext cx="3074987" cy="2997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8" name="Google Shape;668;p74"/>
          <p:cNvGrpSpPr/>
          <p:nvPr/>
        </p:nvGrpSpPr>
        <p:grpSpPr>
          <a:xfrm>
            <a:off x="5311775" y="2414587"/>
            <a:ext cx="3600450" cy="3087687"/>
            <a:chOff x="0" y="0"/>
            <a:chExt cx="2147483647" cy="2147483647"/>
          </a:xfrm>
        </p:grpSpPr>
        <p:pic>
          <p:nvPicPr>
            <p:cNvPr id="669" name="Google Shape;669;p7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7487411" y="0"/>
              <a:ext cx="2079996235" cy="21474836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0" name="Google Shape;670;p74"/>
            <p:cNvSpPr txBox="1"/>
            <p:nvPr/>
          </p:nvSpPr>
          <p:spPr>
            <a:xfrm>
              <a:off x="0" y="1530289268"/>
              <a:ext cx="202628881" cy="340064419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671" name="Google Shape;671;p74"/>
          <p:cNvSpPr txBox="1"/>
          <p:nvPr/>
        </p:nvSpPr>
        <p:spPr>
          <a:xfrm>
            <a:off x="1112837" y="1484312"/>
            <a:ext cx="2449512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Pointed</a:t>
            </a:r>
            <a:endParaRPr/>
          </a:p>
        </p:txBody>
      </p:sp>
      <p:sp>
        <p:nvSpPr>
          <p:cNvPr id="672" name="Google Shape;672;p74"/>
          <p:cNvSpPr txBox="1"/>
          <p:nvPr/>
        </p:nvSpPr>
        <p:spPr>
          <a:xfrm>
            <a:off x="1112837" y="1946275"/>
            <a:ext cx="2449512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rounded</a:t>
            </a:r>
            <a:endParaRPr/>
          </a:p>
        </p:txBody>
      </p:sp>
      <p:sp>
        <p:nvSpPr>
          <p:cNvPr id="673" name="Google Shape;673;p74"/>
          <p:cNvSpPr txBox="1"/>
          <p:nvPr/>
        </p:nvSpPr>
        <p:spPr>
          <a:xfrm>
            <a:off x="1692275" y="476250"/>
            <a:ext cx="24479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</a:t>
            </a:r>
            <a:r>
              <a:rPr lang="en-US" sz="2400" b="0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2400" b="0" i="0" u="none">
                <a:solidFill>
                  <a:srgbClr val="00B050"/>
                </a:solidFill>
                <a:latin typeface="Arial Narrow"/>
                <a:ea typeface="Arial Narrow"/>
                <a:cs typeface="Arial Narrow"/>
                <a:sym typeface="Arial Narrow"/>
              </a:rPr>
              <a:t>and</a:t>
            </a:r>
            <a:r>
              <a:rPr lang="en-US" sz="2400" b="0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3600" b="0" i="0" u="none">
                <a:solidFill>
                  <a:srgbClr val="FF0000"/>
                </a:solidFill>
                <a:latin typeface="Courgette"/>
                <a:ea typeface="Courgette"/>
                <a:cs typeface="Courgette"/>
                <a:sym typeface="Courgette"/>
              </a:rPr>
              <a:t>p</a:t>
            </a:r>
            <a:endParaRPr/>
          </a:p>
        </p:txBody>
      </p:sp>
      <p:sp>
        <p:nvSpPr>
          <p:cNvPr id="674" name="Google Shape;674;p74"/>
          <p:cNvSpPr txBox="1"/>
          <p:nvPr/>
        </p:nvSpPr>
        <p:spPr>
          <a:xfrm>
            <a:off x="6084887" y="23812"/>
            <a:ext cx="24479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Pointed</a:t>
            </a:r>
            <a:endParaRPr/>
          </a:p>
        </p:txBody>
      </p:sp>
      <p:sp>
        <p:nvSpPr>
          <p:cNvPr id="675" name="Google Shape;675;p74"/>
          <p:cNvSpPr txBox="1"/>
          <p:nvPr/>
        </p:nvSpPr>
        <p:spPr>
          <a:xfrm>
            <a:off x="8280400" y="12700"/>
            <a:ext cx="5048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</a:t>
            </a:r>
            <a:r>
              <a:rPr lang="en-US" sz="2400" b="0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</p:txBody>
      </p:sp>
      <p:sp>
        <p:nvSpPr>
          <p:cNvPr id="676" name="Google Shape;676;p74"/>
          <p:cNvSpPr txBox="1"/>
          <p:nvPr/>
        </p:nvSpPr>
        <p:spPr>
          <a:xfrm>
            <a:off x="6107112" y="506412"/>
            <a:ext cx="17780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rounded</a:t>
            </a:r>
            <a:endParaRPr/>
          </a:p>
        </p:txBody>
      </p:sp>
      <p:sp>
        <p:nvSpPr>
          <p:cNvPr id="677" name="Google Shape;677;p74"/>
          <p:cNvSpPr txBox="1"/>
          <p:nvPr/>
        </p:nvSpPr>
        <p:spPr>
          <a:xfrm>
            <a:off x="8218487" y="530225"/>
            <a:ext cx="5032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ourgette"/>
              <a:buNone/>
            </a:pPr>
            <a:r>
              <a:rPr lang="en-US" sz="3600" b="1" i="0" u="none">
                <a:solidFill>
                  <a:srgbClr val="FF0000"/>
                </a:solidFill>
                <a:latin typeface="Courgette"/>
                <a:ea typeface="Courgette"/>
                <a:cs typeface="Courgette"/>
                <a:sym typeface="Courgette"/>
              </a:rPr>
              <a:t>p</a:t>
            </a:r>
            <a:r>
              <a:rPr lang="en-US" sz="2400" b="0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</p:txBody>
      </p:sp>
      <p:sp>
        <p:nvSpPr>
          <p:cNvPr id="678" name="Google Shape;678;p74"/>
          <p:cNvSpPr txBox="1"/>
          <p:nvPr/>
        </p:nvSpPr>
        <p:spPr>
          <a:xfrm>
            <a:off x="5111750" y="1557337"/>
            <a:ext cx="503237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</a:t>
            </a:r>
            <a:r>
              <a:rPr lang="en-US" sz="2400" b="0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</p:txBody>
      </p:sp>
      <p:sp>
        <p:nvSpPr>
          <p:cNvPr id="679" name="Google Shape;679;p74"/>
          <p:cNvSpPr txBox="1"/>
          <p:nvPr/>
        </p:nvSpPr>
        <p:spPr>
          <a:xfrm>
            <a:off x="5353050" y="1557337"/>
            <a:ext cx="504825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</a:t>
            </a:r>
            <a:r>
              <a:rPr lang="en-US" sz="2400" b="0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</p:txBody>
      </p:sp>
      <p:sp>
        <p:nvSpPr>
          <p:cNvPr id="680" name="Google Shape;680;p74"/>
          <p:cNvSpPr txBox="1"/>
          <p:nvPr/>
        </p:nvSpPr>
        <p:spPr>
          <a:xfrm>
            <a:off x="6537325" y="1525587"/>
            <a:ext cx="50323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1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</a:t>
            </a:r>
            <a:r>
              <a:rPr lang="en-US" sz="2400" b="0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</p:txBody>
      </p:sp>
      <p:sp>
        <p:nvSpPr>
          <p:cNvPr id="681" name="Google Shape;681;p74"/>
          <p:cNvSpPr txBox="1"/>
          <p:nvPr/>
        </p:nvSpPr>
        <p:spPr>
          <a:xfrm>
            <a:off x="6770687" y="1433512"/>
            <a:ext cx="5032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ourgette"/>
              <a:buNone/>
            </a:pPr>
            <a:r>
              <a:rPr lang="en-US" sz="3600" b="1" i="0" u="none">
                <a:solidFill>
                  <a:srgbClr val="FF0000"/>
                </a:solidFill>
                <a:latin typeface="Courgette"/>
                <a:ea typeface="Courgette"/>
                <a:cs typeface="Courgette"/>
                <a:sym typeface="Courgette"/>
              </a:rPr>
              <a:t>p</a:t>
            </a:r>
            <a:r>
              <a:rPr lang="en-US" sz="2400" b="0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</p:txBody>
      </p:sp>
      <p:sp>
        <p:nvSpPr>
          <p:cNvPr id="682" name="Google Shape;682;p74"/>
          <p:cNvSpPr txBox="1"/>
          <p:nvPr/>
        </p:nvSpPr>
        <p:spPr>
          <a:xfrm>
            <a:off x="5614987" y="1931987"/>
            <a:ext cx="5048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ourgette"/>
              <a:buNone/>
            </a:pPr>
            <a:r>
              <a:rPr lang="en-US" sz="3600" b="1" i="0" u="none">
                <a:solidFill>
                  <a:srgbClr val="FF0000"/>
                </a:solidFill>
                <a:latin typeface="Courgette"/>
                <a:ea typeface="Courgette"/>
                <a:cs typeface="Courgette"/>
                <a:sym typeface="Courgette"/>
              </a:rPr>
              <a:t>p</a:t>
            </a:r>
            <a:r>
              <a:rPr lang="en-US" sz="2400" b="0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</p:txBody>
      </p:sp>
      <p:sp>
        <p:nvSpPr>
          <p:cNvPr id="683" name="Google Shape;683;p74"/>
          <p:cNvSpPr txBox="1"/>
          <p:nvPr/>
        </p:nvSpPr>
        <p:spPr>
          <a:xfrm>
            <a:off x="5857875" y="1931987"/>
            <a:ext cx="50323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ourgette"/>
              <a:buNone/>
            </a:pPr>
            <a:r>
              <a:rPr lang="en-US" sz="3600" b="1" i="0" u="none">
                <a:solidFill>
                  <a:srgbClr val="FF0000"/>
                </a:solidFill>
                <a:latin typeface="Courgette"/>
                <a:ea typeface="Courgette"/>
                <a:cs typeface="Courgette"/>
                <a:sym typeface="Courgette"/>
              </a:rPr>
              <a:t>p</a:t>
            </a:r>
            <a:r>
              <a:rPr lang="en-US" sz="2400" b="0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8" name="Google Shape;688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150" y="3354387"/>
            <a:ext cx="1238250" cy="280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0825" y="187325"/>
            <a:ext cx="8893175" cy="3813175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p75"/>
          <p:cNvSpPr txBox="1"/>
          <p:nvPr/>
        </p:nvSpPr>
        <p:spPr>
          <a:xfrm>
            <a:off x="6283325" y="1196975"/>
            <a:ext cx="15843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rgbClr val="3366FF"/>
                </a:solidFill>
                <a:latin typeface="Arial Narrow"/>
                <a:ea typeface="Arial Narrow"/>
                <a:cs typeface="Arial Narrow"/>
                <a:sym typeface="Arial Narrow"/>
              </a:rPr>
              <a:t>Narrow</a:t>
            </a:r>
            <a:endParaRPr/>
          </a:p>
        </p:txBody>
      </p:sp>
      <p:sp>
        <p:nvSpPr>
          <p:cNvPr id="691" name="Google Shape;691;p75"/>
          <p:cNvSpPr txBox="1"/>
          <p:nvPr/>
        </p:nvSpPr>
        <p:spPr>
          <a:xfrm>
            <a:off x="6272212" y="1690687"/>
            <a:ext cx="1008062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Wide</a:t>
            </a:r>
            <a:endParaRPr/>
          </a:p>
        </p:txBody>
      </p:sp>
      <p:sp>
        <p:nvSpPr>
          <p:cNvPr id="692" name="Google Shape;692;p75"/>
          <p:cNvSpPr txBox="1"/>
          <p:nvPr/>
        </p:nvSpPr>
        <p:spPr>
          <a:xfrm>
            <a:off x="107950" y="4292600"/>
            <a:ext cx="15843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rgbClr val="3366FF"/>
                </a:solidFill>
                <a:latin typeface="Arial Narrow"/>
                <a:ea typeface="Arial Narrow"/>
                <a:cs typeface="Arial Narrow"/>
                <a:sym typeface="Arial Narrow"/>
              </a:rPr>
              <a:t>Narrow</a:t>
            </a:r>
            <a:endParaRPr/>
          </a:p>
        </p:txBody>
      </p:sp>
      <p:sp>
        <p:nvSpPr>
          <p:cNvPr id="693" name="Google Shape;693;p75"/>
          <p:cNvSpPr txBox="1"/>
          <p:nvPr/>
        </p:nvSpPr>
        <p:spPr>
          <a:xfrm>
            <a:off x="5876925" y="4311650"/>
            <a:ext cx="871537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Wide</a:t>
            </a:r>
            <a:endParaRPr/>
          </a:p>
        </p:txBody>
      </p:sp>
      <p:pic>
        <p:nvPicPr>
          <p:cNvPr id="694" name="Google Shape;694;p7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59562" y="4025900"/>
            <a:ext cx="1905000" cy="12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Google Shape;695;p75"/>
          <p:cNvSpPr txBox="1"/>
          <p:nvPr/>
        </p:nvSpPr>
        <p:spPr>
          <a:xfrm>
            <a:off x="2116137" y="1631950"/>
            <a:ext cx="122396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200"/>
              <a:buFont typeface="Arial Narrow"/>
              <a:buNone/>
            </a:pPr>
            <a:r>
              <a:rPr lang="en-US" sz="3200" b="1" i="0" u="none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H</a:t>
            </a:r>
            <a:r>
              <a:rPr lang="en-US" sz="3200" b="1" i="0" u="none" baseline="30000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N</a:t>
            </a:r>
            <a:r>
              <a:rPr lang="en-US" sz="3200" b="1" i="0" u="none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3200" b="1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H</a:t>
            </a:r>
            <a:r>
              <a:rPr lang="en-US" sz="3200" b="1" i="0" u="none" baseline="300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W</a:t>
            </a:r>
            <a:endParaRPr/>
          </a:p>
        </p:txBody>
      </p:sp>
      <p:sp>
        <p:nvSpPr>
          <p:cNvPr id="696" name="Google Shape;696;p75"/>
          <p:cNvSpPr txBox="1"/>
          <p:nvPr/>
        </p:nvSpPr>
        <p:spPr>
          <a:xfrm>
            <a:off x="2727325" y="4654550"/>
            <a:ext cx="3556000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100EE"/>
              </a:buClr>
              <a:buSzPts val="2400"/>
              <a:buFont typeface="Arial Narrow"/>
              <a:buNone/>
            </a:pPr>
            <a:r>
              <a:rPr lang="en-US" sz="2400" b="1" i="1" u="none">
                <a:solidFill>
                  <a:srgbClr val="C100EE"/>
                </a:solidFill>
                <a:latin typeface="Arial Narrow"/>
                <a:ea typeface="Arial Narrow"/>
                <a:cs typeface="Arial Narrow"/>
                <a:sym typeface="Arial Narrow"/>
              </a:rPr>
              <a:t>INCOMPLETE DOMINANCE </a:t>
            </a:r>
            <a:r>
              <a:rPr lang="en-US"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= blending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1" name="Google Shape;701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" y="-34925"/>
            <a:ext cx="8964612" cy="6669087"/>
          </a:xfrm>
          <a:prstGeom prst="rect">
            <a:avLst/>
          </a:prstGeom>
          <a:noFill/>
          <a:ln>
            <a:noFill/>
          </a:ln>
        </p:spPr>
      </p:pic>
      <p:sp>
        <p:nvSpPr>
          <p:cNvPr id="702" name="Google Shape;702;p76"/>
          <p:cNvSpPr txBox="1"/>
          <p:nvPr/>
        </p:nvSpPr>
        <p:spPr>
          <a:xfrm>
            <a:off x="107950" y="65087"/>
            <a:ext cx="22320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Omah and Opah</a:t>
            </a:r>
            <a:endParaRPr/>
          </a:p>
        </p:txBody>
      </p:sp>
      <p:sp>
        <p:nvSpPr>
          <p:cNvPr id="703" name="Google Shape;703;p76"/>
          <p:cNvSpPr txBox="1"/>
          <p:nvPr/>
        </p:nvSpPr>
        <p:spPr>
          <a:xfrm>
            <a:off x="252412" y="887412"/>
            <a:ext cx="2665412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Omah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392 Earth years old</a:t>
            </a:r>
            <a:endParaRPr/>
          </a:p>
        </p:txBody>
      </p:sp>
      <p:sp>
        <p:nvSpPr>
          <p:cNvPr id="704" name="Google Shape;704;p76"/>
          <p:cNvSpPr txBox="1"/>
          <p:nvPr/>
        </p:nvSpPr>
        <p:spPr>
          <a:xfrm>
            <a:off x="6804025" y="765175"/>
            <a:ext cx="2663825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Opah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389 Earth years old</a:t>
            </a:r>
            <a:endParaRPr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9" name="Google Shape;709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5887" y="0"/>
            <a:ext cx="9259887" cy="266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4" name="Google Shape;714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" y="-34925"/>
            <a:ext cx="8964612" cy="6669087"/>
          </a:xfrm>
          <a:prstGeom prst="rect">
            <a:avLst/>
          </a:prstGeom>
          <a:noFill/>
          <a:ln>
            <a:noFill/>
          </a:ln>
        </p:spPr>
      </p:pic>
      <p:sp>
        <p:nvSpPr>
          <p:cNvPr id="715" name="Google Shape;715;p78"/>
          <p:cNvSpPr txBox="1"/>
          <p:nvPr/>
        </p:nvSpPr>
        <p:spPr>
          <a:xfrm>
            <a:off x="107950" y="65087"/>
            <a:ext cx="22320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Omah and Opah</a:t>
            </a:r>
            <a:endParaRPr/>
          </a:p>
        </p:txBody>
      </p:sp>
      <p:sp>
        <p:nvSpPr>
          <p:cNvPr id="716" name="Google Shape;716;p78"/>
          <p:cNvSpPr txBox="1"/>
          <p:nvPr/>
        </p:nvSpPr>
        <p:spPr>
          <a:xfrm>
            <a:off x="252412" y="887412"/>
            <a:ext cx="2665412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Omah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392 Earth years old</a:t>
            </a:r>
            <a:endParaRPr/>
          </a:p>
        </p:txBody>
      </p:sp>
      <p:sp>
        <p:nvSpPr>
          <p:cNvPr id="717" name="Google Shape;717;p78"/>
          <p:cNvSpPr txBox="1"/>
          <p:nvPr/>
        </p:nvSpPr>
        <p:spPr>
          <a:xfrm>
            <a:off x="6804025" y="765175"/>
            <a:ext cx="2663825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Opah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389 Earth years old</a:t>
            </a:r>
            <a:endParaRPr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2" name="Google Shape;722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80975" y="34925"/>
            <a:ext cx="9556750" cy="252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" name="Google Shape;727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" y="-34925"/>
            <a:ext cx="8964612" cy="6669087"/>
          </a:xfrm>
          <a:prstGeom prst="rect">
            <a:avLst/>
          </a:prstGeom>
          <a:noFill/>
          <a:ln>
            <a:noFill/>
          </a:ln>
        </p:spPr>
      </p:pic>
      <p:sp>
        <p:nvSpPr>
          <p:cNvPr id="728" name="Google Shape;728;p80"/>
          <p:cNvSpPr txBox="1"/>
          <p:nvPr/>
        </p:nvSpPr>
        <p:spPr>
          <a:xfrm>
            <a:off x="107950" y="65087"/>
            <a:ext cx="22320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Omah and Opah</a:t>
            </a:r>
            <a:endParaRPr/>
          </a:p>
        </p:txBody>
      </p:sp>
      <p:sp>
        <p:nvSpPr>
          <p:cNvPr id="729" name="Google Shape;729;p80"/>
          <p:cNvSpPr txBox="1"/>
          <p:nvPr/>
        </p:nvSpPr>
        <p:spPr>
          <a:xfrm>
            <a:off x="252412" y="887412"/>
            <a:ext cx="2665412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Omah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392 Earth years old</a:t>
            </a:r>
            <a:endParaRPr/>
          </a:p>
        </p:txBody>
      </p:sp>
      <p:sp>
        <p:nvSpPr>
          <p:cNvPr id="730" name="Google Shape;730;p80"/>
          <p:cNvSpPr txBox="1"/>
          <p:nvPr/>
        </p:nvSpPr>
        <p:spPr>
          <a:xfrm>
            <a:off x="6804025" y="765175"/>
            <a:ext cx="2663825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Opah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Narrow"/>
              <a:buNone/>
            </a:pPr>
            <a:r>
              <a:rPr lang="en-US" sz="2400" b="0" i="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389 Earth years old</a:t>
            </a:r>
            <a:endParaRPr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5" name="Google Shape;735;p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7950" y="115887"/>
            <a:ext cx="9161462" cy="2592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82"/>
          <p:cNvSpPr txBox="1"/>
          <p:nvPr/>
        </p:nvSpPr>
        <p:spPr>
          <a:xfrm>
            <a:off x="215900" y="260350"/>
            <a:ext cx="6264275" cy="3786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lang="en-US" sz="2400" b="0" i="0" u="sng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Review and vocabulary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Pedigree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Parent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Filial / offspring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Generations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Traits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Chromosomes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Dominant (gene)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Recessive (gene)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41" name="Google Shape;741;p82"/>
          <p:cNvSpPr txBox="1"/>
          <p:nvPr/>
        </p:nvSpPr>
        <p:spPr>
          <a:xfrm flipH="1">
            <a:off x="2195512" y="4149725"/>
            <a:ext cx="5343525" cy="55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mic Sans MS"/>
              <a:buNone/>
            </a:pPr>
            <a:r>
              <a:rPr lang="en-US" sz="30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will add more as we go.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58888" y="692150"/>
            <a:ext cx="0" cy="446563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195513" y="844550"/>
            <a:ext cx="0" cy="4465638"/>
          </a:xfrm>
          <a:prstGeom prst="line">
            <a:avLst/>
          </a:prstGeom>
          <a:ln w="762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4103688" y="815975"/>
            <a:ext cx="576262" cy="504825"/>
          </a:xfrm>
          <a:prstGeom prst="ellipse">
            <a:avLst/>
          </a:prstGeom>
          <a:solidFill>
            <a:srgbClr val="FFEE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203575" y="803275"/>
            <a:ext cx="576263" cy="504825"/>
          </a:xfrm>
          <a:prstGeom prst="ellipse">
            <a:avLst/>
          </a:prstGeom>
          <a:solidFill>
            <a:srgbClr val="FFEE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554663" y="244475"/>
            <a:ext cx="25923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Yellow = leaf shape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What kind of leaves?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Long / thin</a:t>
            </a:r>
          </a:p>
        </p:txBody>
      </p:sp>
      <p:sp>
        <p:nvSpPr>
          <p:cNvPr id="10" name="Oval 9"/>
          <p:cNvSpPr/>
          <p:nvPr/>
        </p:nvSpPr>
        <p:spPr>
          <a:xfrm>
            <a:off x="3203575" y="1839913"/>
            <a:ext cx="604838" cy="54451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175125" y="2006600"/>
            <a:ext cx="311150" cy="347663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410200" y="2081213"/>
            <a:ext cx="2736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CC00"/>
                </a:solidFill>
              </a:rPr>
              <a:t>Green = plant height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706688" y="3076575"/>
            <a:ext cx="576103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If  our plant has one gene coding for tall growth instructions and one gene coding for short growth instructions, what should our plant look like?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Move the green beads to the other pipe cleaner…now how does our plant look?</a:t>
            </a:r>
          </a:p>
        </p:txBody>
      </p:sp>
    </p:spTree>
    <p:extLst>
      <p:ext uri="{BB962C8B-B14F-4D97-AF65-F5344CB8AC3E}">
        <p14:creationId xmlns:p14="http://schemas.microsoft.com/office/powerpoint/2010/main" val="188538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78446E-6 L -0.2441 0.26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5" y="130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2322E-6 L -0.24011 0.270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4" y="13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01665E-6 L -0.14184 -0.0420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1" y="-2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6.47549E-8 L -0.33594 -0.0383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06" y="-19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3" grpId="0" animBg="1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2175</TotalTime>
  <Words>2423</Words>
  <Application>Microsoft Office PowerPoint</Application>
  <PresentationFormat>On-screen Show (4:3)</PresentationFormat>
  <Paragraphs>455</Paragraphs>
  <Slides>89</Slides>
  <Notes>70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7" baseType="lpstr">
      <vt:lpstr>Arial Narrow</vt:lpstr>
      <vt:lpstr>Arial</vt:lpstr>
      <vt:lpstr>Courgette</vt:lpstr>
      <vt:lpstr>Noto Sans Symbols</vt:lpstr>
      <vt:lpstr>Calibri</vt:lpstr>
      <vt:lpstr>Comic Sans MS</vt:lpstr>
      <vt:lpstr>Tahoma</vt:lpstr>
      <vt:lpstr>Office Theme</vt:lpstr>
      <vt:lpstr>Mar. 19, 2019</vt:lpstr>
      <vt:lpstr>PowerPoint Presentation</vt:lpstr>
      <vt:lpstr>PowerPoint Presentation</vt:lpstr>
      <vt:lpstr>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Stem shape</vt:lpstr>
      <vt:lpstr>Large bead / small bead</vt:lpstr>
      <vt:lpstr>Root shape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INDEPENDENT practice</vt:lpstr>
      <vt:lpstr>CLEAN UP</vt:lpstr>
      <vt:lpstr>PowerPoint Presentation</vt:lpstr>
      <vt:lpstr>PowerPoint Presentation</vt:lpstr>
      <vt:lpstr>PowerPoint Presentation</vt:lpstr>
      <vt:lpstr>PowerPoint Presentation</vt:lpstr>
      <vt:lpstr>Mendel:  Understanding Inheritance</vt:lpstr>
      <vt:lpstr>What is Genetics?</vt:lpstr>
      <vt:lpstr>What are TRAITS?</vt:lpstr>
      <vt:lpstr>Have you ever wondered WHY you inherit certain traits from your parents?</vt:lpstr>
      <vt:lpstr>Who was Gregor Mendel?</vt:lpstr>
      <vt:lpstr>What type of experiments did Mendel do?</vt:lpstr>
      <vt:lpstr>What happened?</vt:lpstr>
      <vt:lpstr>PowerPoint Presentation</vt:lpstr>
      <vt:lpstr>So, what are Mendel’s  rules of inheritance?</vt:lpstr>
      <vt:lpstr>Let’s get the new vocabulary straight…</vt:lpstr>
      <vt:lpstr>Let’s get the new vocabulary straight…</vt:lpstr>
      <vt:lpstr>Let’s get the new vocabulary straight…</vt:lpstr>
      <vt:lpstr>PowerPoint Presentation</vt:lpstr>
      <vt:lpstr>Let’s review…</vt:lpstr>
      <vt:lpstr>What happens if heterozygous plants cross?</vt:lpstr>
      <vt:lpstr>SUMMARY</vt:lpstr>
      <vt:lpstr>Review and Move On</vt:lpstr>
      <vt:lpstr>Bikini Bottom Genetics</vt:lpstr>
      <vt:lpstr>Probability &amp; Heredity: Punnett Squares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Mar. 19, 2019</dc:title>
  <dc:creator>Audrey Garris</dc:creator>
  <cp:lastModifiedBy>Audrey Garris</cp:lastModifiedBy>
  <cp:revision>5</cp:revision>
  <dcterms:modified xsi:type="dcterms:W3CDTF">2019-03-21T02:26:11Z</dcterms:modified>
</cp:coreProperties>
</file>