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11" r:id="rId3"/>
    <p:sldId id="285" r:id="rId4"/>
    <p:sldId id="302" r:id="rId5"/>
    <p:sldId id="303" r:id="rId6"/>
    <p:sldId id="286" r:id="rId7"/>
    <p:sldId id="301" r:id="rId8"/>
    <p:sldId id="304" r:id="rId9"/>
    <p:sldId id="305" r:id="rId10"/>
    <p:sldId id="256" r:id="rId11"/>
    <p:sldId id="306" r:id="rId12"/>
    <p:sldId id="307" r:id="rId13"/>
    <p:sldId id="308" r:id="rId14"/>
    <p:sldId id="309" r:id="rId15"/>
    <p:sldId id="257" r:id="rId16"/>
    <p:sldId id="258" r:id="rId17"/>
    <p:sldId id="259" r:id="rId18"/>
    <p:sldId id="264" r:id="rId19"/>
    <p:sldId id="266" r:id="rId20"/>
    <p:sldId id="260" r:id="rId21"/>
    <p:sldId id="262" r:id="rId22"/>
    <p:sldId id="265" r:id="rId23"/>
    <p:sldId id="261" r:id="rId24"/>
    <p:sldId id="267" r:id="rId25"/>
    <p:sldId id="268" r:id="rId26"/>
    <p:sldId id="269" r:id="rId27"/>
    <p:sldId id="283" r:id="rId28"/>
    <p:sldId id="28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p:cViewPr varScale="1">
        <p:scale>
          <a:sx n="66" d="100"/>
          <a:sy n="66" d="100"/>
        </p:scale>
        <p:origin x="216" y="78"/>
      </p:cViewPr>
      <p:guideLst>
        <p:guide orient="horz" pos="2160"/>
        <p:guide pos="2880"/>
      </p:guideLst>
    </p:cSldViewPr>
  </p:slideViewPr>
  <p:notesTextViewPr>
    <p:cViewPr>
      <p:scale>
        <a:sx n="1" d="1"/>
        <a:sy n="1" d="1"/>
      </p:scale>
      <p:origin x="0" y="0"/>
    </p:cViewPr>
  </p:notesTextViewPr>
  <p:sorterViewPr>
    <p:cViewPr>
      <p:scale>
        <a:sx n="100" d="100"/>
        <a:sy n="100" d="100"/>
      </p:scale>
      <p:origin x="0" y="3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014346-C4E1-4FB5-8086-EE239ECBAE4D}"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51226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14346-C4E1-4FB5-8086-EE239ECBAE4D}"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234994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14346-C4E1-4FB5-8086-EE239ECBAE4D}"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322914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14346-C4E1-4FB5-8086-EE239ECBAE4D}"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286708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14346-C4E1-4FB5-8086-EE239ECBAE4D}"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169571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014346-C4E1-4FB5-8086-EE239ECBAE4D}"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241093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014346-C4E1-4FB5-8086-EE239ECBAE4D}"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412572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014346-C4E1-4FB5-8086-EE239ECBAE4D}"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242266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14346-C4E1-4FB5-8086-EE239ECBAE4D}"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92506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14346-C4E1-4FB5-8086-EE239ECBAE4D}"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40618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14346-C4E1-4FB5-8086-EE239ECBAE4D}"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FC975-A9E4-4589-8825-D03DFAA31115}" type="slidenum">
              <a:rPr lang="en-US" smtClean="0"/>
              <a:t>‹#›</a:t>
            </a:fld>
            <a:endParaRPr lang="en-US"/>
          </a:p>
        </p:txBody>
      </p:sp>
    </p:spTree>
    <p:extLst>
      <p:ext uri="{BB962C8B-B14F-4D97-AF65-F5344CB8AC3E}">
        <p14:creationId xmlns:p14="http://schemas.microsoft.com/office/powerpoint/2010/main" val="168973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14346-C4E1-4FB5-8086-EE239ECBAE4D}" type="datetimeFigureOut">
              <a:rPr lang="en-US" smtClean="0"/>
              <a:t>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FC975-A9E4-4589-8825-D03DFAA31115}" type="slidenum">
              <a:rPr lang="en-US" smtClean="0"/>
              <a:t>‹#›</a:t>
            </a:fld>
            <a:endParaRPr lang="en-US"/>
          </a:p>
        </p:txBody>
      </p:sp>
    </p:spTree>
    <p:extLst>
      <p:ext uri="{BB962C8B-B14F-4D97-AF65-F5344CB8AC3E}">
        <p14:creationId xmlns:p14="http://schemas.microsoft.com/office/powerpoint/2010/main" val="2876664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HQ06_p2RgH8"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a4aZE5FQ28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NepvSAJhlkw"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w8O4OolGcP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youtube.com/watch?v=d8xs8F9gln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399473"/>
            <a:ext cx="82296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u="sng" dirty="0" smtClean="0">
                <a:solidFill>
                  <a:srgbClr val="3333FF"/>
                </a:solidFill>
              </a:rPr>
              <a:t>You need:</a:t>
            </a:r>
          </a:p>
          <a:p>
            <a:pPr marL="457200" indent="-457200" eaLnBrk="1" hangingPunct="1">
              <a:spcBef>
                <a:spcPct val="0"/>
              </a:spcBef>
              <a:buClr>
                <a:schemeClr val="bg1"/>
              </a:buClr>
              <a:buFont typeface="Arial" panose="020B0604020202020204" pitchFamily="34" charset="0"/>
              <a:buChar char="•"/>
              <a:defRPr/>
            </a:pPr>
            <a:r>
              <a:rPr lang="en-US" altLang="en-US" dirty="0" smtClean="0">
                <a:effectLst/>
              </a:rPr>
              <a:t>Clean paper (2) / Pencil</a:t>
            </a:r>
          </a:p>
          <a:p>
            <a:pPr marL="457200" indent="-457200" eaLnBrk="1" hangingPunct="1">
              <a:spcBef>
                <a:spcPct val="0"/>
              </a:spcBef>
              <a:buClr>
                <a:schemeClr val="bg1"/>
              </a:buClr>
              <a:buFont typeface="Arial" panose="020B0604020202020204" pitchFamily="34" charset="0"/>
              <a:buChar char="•"/>
              <a:defRPr/>
            </a:pPr>
            <a:r>
              <a:rPr lang="en-US" altLang="en-US" dirty="0" err="1" smtClean="0">
                <a:effectLst/>
              </a:rPr>
              <a:t>Protist</a:t>
            </a:r>
            <a:r>
              <a:rPr lang="en-US" altLang="en-US" dirty="0" smtClean="0">
                <a:effectLst/>
              </a:rPr>
              <a:t> </a:t>
            </a:r>
            <a:r>
              <a:rPr lang="en-US" altLang="en-US" dirty="0" smtClean="0">
                <a:effectLst/>
              </a:rPr>
              <a:t>Web Adventure (3 completed)</a:t>
            </a:r>
          </a:p>
          <a:p>
            <a:pPr eaLnBrk="1" hangingPunct="1">
              <a:spcBef>
                <a:spcPct val="0"/>
              </a:spcBef>
              <a:buFontTx/>
              <a:buNone/>
              <a:defRPr/>
            </a:pPr>
            <a:endParaRPr lang="en-US" altLang="en-US" sz="2000" u="sng" dirty="0" smtClean="0">
              <a:solidFill>
                <a:srgbClr val="FF0000"/>
              </a:solidFill>
            </a:endParaRPr>
          </a:p>
          <a:p>
            <a:pPr eaLnBrk="1" hangingPunct="1">
              <a:spcBef>
                <a:spcPct val="0"/>
              </a:spcBef>
              <a:buFontTx/>
              <a:buNone/>
              <a:defRPr/>
            </a:pPr>
            <a:r>
              <a:rPr lang="en-US" altLang="en-US" u="sng" dirty="0" smtClean="0">
                <a:solidFill>
                  <a:srgbClr val="FF0000"/>
                </a:solidFill>
              </a:rPr>
              <a:t>Warm Up:</a:t>
            </a:r>
            <a:r>
              <a:rPr lang="en-US" altLang="en-US" dirty="0" smtClean="0">
                <a:solidFill>
                  <a:srgbClr val="FF0000"/>
                </a:solidFill>
              </a:rPr>
              <a:t> </a:t>
            </a:r>
            <a:endParaRPr lang="en-US" altLang="en-US" u="sng" dirty="0">
              <a:solidFill>
                <a:srgbClr val="FF0000"/>
              </a:solidFill>
            </a:endParaRPr>
          </a:p>
          <a:p>
            <a:pPr eaLnBrk="1" hangingPunct="1">
              <a:spcBef>
                <a:spcPct val="0"/>
              </a:spcBef>
              <a:buFontTx/>
              <a:buNone/>
              <a:defRPr/>
            </a:pPr>
            <a:r>
              <a:rPr lang="en-US" altLang="en-US" dirty="0" smtClean="0"/>
              <a:t>Mental Math – be ready.</a:t>
            </a:r>
          </a:p>
          <a:p>
            <a:pPr eaLnBrk="1" hangingPunct="1">
              <a:spcBef>
                <a:spcPct val="0"/>
              </a:spcBef>
              <a:buFontTx/>
              <a:buNone/>
              <a:defRPr/>
            </a:pPr>
            <a:endParaRPr lang="en-US" altLang="en-US" i="1" dirty="0" smtClean="0">
              <a:solidFill>
                <a:srgbClr val="7030A0"/>
              </a:solidFill>
            </a:endParaRPr>
          </a:p>
          <a:p>
            <a:pPr eaLnBrk="1" hangingPunct="1">
              <a:spcBef>
                <a:spcPct val="0"/>
              </a:spcBef>
              <a:buFontTx/>
              <a:buNone/>
              <a:defRPr/>
            </a:pPr>
            <a:r>
              <a:rPr lang="en-US" altLang="en-US" i="1" dirty="0" smtClean="0">
                <a:solidFill>
                  <a:srgbClr val="7030A0"/>
                </a:solidFill>
              </a:rPr>
              <a:t>I </a:t>
            </a:r>
            <a:r>
              <a:rPr lang="en-US" altLang="en-US" i="1" dirty="0" smtClean="0">
                <a:solidFill>
                  <a:srgbClr val="7030A0"/>
                </a:solidFill>
              </a:rPr>
              <a:t>CAN: identify the properties of </a:t>
            </a:r>
            <a:r>
              <a:rPr lang="en-US" altLang="en-US" i="1" dirty="0" err="1" smtClean="0">
                <a:solidFill>
                  <a:srgbClr val="7030A0"/>
                </a:solidFill>
              </a:rPr>
              <a:t>protists</a:t>
            </a:r>
            <a:r>
              <a:rPr lang="en-US" altLang="en-US" i="1" dirty="0" smtClean="0">
                <a:solidFill>
                  <a:srgbClr val="7030A0"/>
                </a:solidFill>
              </a:rPr>
              <a:t>.</a:t>
            </a:r>
          </a:p>
          <a:p>
            <a:pPr eaLnBrk="1" hangingPunct="1">
              <a:spcBef>
                <a:spcPct val="0"/>
              </a:spcBef>
              <a:buFontTx/>
              <a:buNone/>
              <a:defRPr/>
            </a:pPr>
            <a:endParaRPr lang="en-US" altLang="en-US" i="1" dirty="0">
              <a:solidFill>
                <a:srgbClr val="7030A0"/>
              </a:solidFill>
            </a:endParaRPr>
          </a:p>
        </p:txBody>
      </p:sp>
      <p:sp>
        <p:nvSpPr>
          <p:cNvPr id="2051" name="TextBox 2"/>
          <p:cNvSpPr txBox="1">
            <a:spLocks noChangeArrowheads="1"/>
          </p:cNvSpPr>
          <p:nvPr/>
        </p:nvSpPr>
        <p:spPr bwMode="auto">
          <a:xfrm>
            <a:off x="5334000" y="114300"/>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b="1" dirty="0" smtClean="0">
                <a:solidFill>
                  <a:srgbClr val="7030A0"/>
                </a:solidFill>
              </a:rPr>
              <a:t>Mar</a:t>
            </a:r>
            <a:r>
              <a:rPr lang="en-US" altLang="en-US" b="1" dirty="0" smtClean="0">
                <a:solidFill>
                  <a:srgbClr val="7030A0"/>
                </a:solidFill>
              </a:rPr>
              <a:t>.1, 2019</a:t>
            </a:r>
            <a:endParaRPr lang="en-US" altLang="en-US" b="1" dirty="0">
              <a:solidFill>
                <a:srgbClr val="7030A0"/>
              </a:solidFill>
            </a:endParaRPr>
          </a:p>
        </p:txBody>
      </p:sp>
    </p:spTree>
    <p:extLst>
      <p:ext uri="{BB962C8B-B14F-4D97-AF65-F5344CB8AC3E}">
        <p14:creationId xmlns:p14="http://schemas.microsoft.com/office/powerpoint/2010/main" val="198539592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Protists</a:t>
            </a:r>
            <a:r>
              <a:rPr lang="en-US" dirty="0" smtClean="0"/>
              <a:t>…</a:t>
            </a:r>
            <a:endParaRPr lang="en-US" dirty="0"/>
          </a:p>
        </p:txBody>
      </p:sp>
      <p:sp>
        <p:nvSpPr>
          <p:cNvPr id="3" name="Subtitle 2"/>
          <p:cNvSpPr>
            <a:spLocks noGrp="1"/>
          </p:cNvSpPr>
          <p:nvPr>
            <p:ph type="subTitle" idx="1"/>
          </p:nvPr>
        </p:nvSpPr>
        <p:spPr/>
        <p:txBody>
          <a:bodyPr/>
          <a:lstStyle/>
          <a:p>
            <a:r>
              <a:rPr lang="en-US" dirty="0" smtClean="0"/>
              <a:t>Euglena, Amoeba, </a:t>
            </a:r>
          </a:p>
          <a:p>
            <a:r>
              <a:rPr lang="en-US" dirty="0" smtClean="0"/>
              <a:t>Paramecium, and </a:t>
            </a:r>
            <a:r>
              <a:rPr lang="en-US" dirty="0" err="1" smtClean="0"/>
              <a:t>Volvox</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84189"/>
            <a:ext cx="1885950"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42037">
            <a:off x="935196" y="380110"/>
            <a:ext cx="22193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738130"/>
            <a:ext cx="1790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762000"/>
            <a:ext cx="2788708"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69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Amoeba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658514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24600" y="1828800"/>
            <a:ext cx="2667000" cy="1077218"/>
          </a:xfrm>
          <a:prstGeom prst="rect">
            <a:avLst/>
          </a:prstGeom>
          <a:noFill/>
        </p:spPr>
        <p:txBody>
          <a:bodyPr wrap="square" rtlCol="0">
            <a:spAutoFit/>
          </a:bodyPr>
          <a:lstStyle/>
          <a:p>
            <a:r>
              <a:rPr lang="en-US" sz="3200" dirty="0" smtClean="0">
                <a:solidFill>
                  <a:srgbClr val="FF0000"/>
                </a:solidFill>
              </a:rPr>
              <a:t>Pseudopod (fake foot)</a:t>
            </a:r>
            <a:endParaRPr lang="en-US" sz="3200" dirty="0">
              <a:solidFill>
                <a:srgbClr val="FF0000"/>
              </a:solidFill>
            </a:endParaRPr>
          </a:p>
        </p:txBody>
      </p:sp>
      <p:sp>
        <p:nvSpPr>
          <p:cNvPr id="6" name="TextBox 5"/>
          <p:cNvSpPr txBox="1"/>
          <p:nvPr/>
        </p:nvSpPr>
        <p:spPr>
          <a:xfrm>
            <a:off x="1905000" y="4419600"/>
            <a:ext cx="1692372" cy="584775"/>
          </a:xfrm>
          <a:prstGeom prst="rect">
            <a:avLst/>
          </a:prstGeom>
          <a:noFill/>
        </p:spPr>
        <p:txBody>
          <a:bodyPr wrap="square" rtlCol="0">
            <a:spAutoFit/>
          </a:bodyPr>
          <a:lstStyle/>
          <a:p>
            <a:r>
              <a:rPr lang="en-US" sz="3200" dirty="0" smtClean="0">
                <a:solidFill>
                  <a:srgbClr val="FF0000"/>
                </a:solidFill>
              </a:rPr>
              <a:t>Nucleus</a:t>
            </a:r>
            <a:endParaRPr lang="en-US" sz="3200" dirty="0">
              <a:solidFill>
                <a:srgbClr val="FF0000"/>
              </a:solidFill>
            </a:endParaRPr>
          </a:p>
        </p:txBody>
      </p:sp>
      <p:sp>
        <p:nvSpPr>
          <p:cNvPr id="7" name="TextBox 6"/>
          <p:cNvSpPr txBox="1"/>
          <p:nvPr/>
        </p:nvSpPr>
        <p:spPr>
          <a:xfrm>
            <a:off x="762000" y="1079212"/>
            <a:ext cx="2667000" cy="584775"/>
          </a:xfrm>
          <a:prstGeom prst="rect">
            <a:avLst/>
          </a:prstGeom>
          <a:noFill/>
        </p:spPr>
        <p:txBody>
          <a:bodyPr wrap="square" rtlCol="0">
            <a:spAutoFit/>
          </a:bodyPr>
          <a:lstStyle/>
          <a:p>
            <a:r>
              <a:rPr lang="en-US" sz="3200" dirty="0" smtClean="0">
                <a:solidFill>
                  <a:srgbClr val="FF0000"/>
                </a:solidFill>
              </a:rPr>
              <a:t>Amoeba</a:t>
            </a:r>
            <a:endParaRPr lang="en-US" sz="3200" dirty="0">
              <a:solidFill>
                <a:srgbClr val="FF0000"/>
              </a:solidFill>
            </a:endParaRPr>
          </a:p>
        </p:txBody>
      </p:sp>
    </p:spTree>
    <p:extLst>
      <p:ext uri="{BB962C8B-B14F-4D97-AF65-F5344CB8AC3E}">
        <p14:creationId xmlns:p14="http://schemas.microsoft.com/office/powerpoint/2010/main" val="27515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Euglena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85064"/>
            <a:ext cx="8036188" cy="286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19800" y="1592676"/>
            <a:ext cx="2133600" cy="584775"/>
          </a:xfrm>
          <a:prstGeom prst="rect">
            <a:avLst/>
          </a:prstGeom>
          <a:solidFill>
            <a:schemeClr val="bg1"/>
          </a:solidFill>
          <a:ln>
            <a:noFill/>
          </a:ln>
        </p:spPr>
        <p:txBody>
          <a:bodyPr wrap="square" rtlCol="0">
            <a:spAutoFit/>
          </a:bodyPr>
          <a:lstStyle/>
          <a:p>
            <a:r>
              <a:rPr lang="en-US" sz="3200" dirty="0" smtClean="0">
                <a:solidFill>
                  <a:srgbClr val="92D050"/>
                </a:solidFill>
              </a:rPr>
              <a:t>Chloroplast</a:t>
            </a:r>
            <a:endParaRPr lang="en-US" sz="3200" dirty="0">
              <a:solidFill>
                <a:srgbClr val="92D050"/>
              </a:solidFill>
            </a:endParaRPr>
          </a:p>
        </p:txBody>
      </p:sp>
      <p:sp>
        <p:nvSpPr>
          <p:cNvPr id="7" name="TextBox 6"/>
          <p:cNvSpPr txBox="1"/>
          <p:nvPr/>
        </p:nvSpPr>
        <p:spPr>
          <a:xfrm>
            <a:off x="930372" y="3315749"/>
            <a:ext cx="2667000" cy="584775"/>
          </a:xfrm>
          <a:prstGeom prst="rect">
            <a:avLst/>
          </a:prstGeom>
          <a:noFill/>
        </p:spPr>
        <p:txBody>
          <a:bodyPr wrap="square" rtlCol="0">
            <a:spAutoFit/>
          </a:bodyPr>
          <a:lstStyle/>
          <a:p>
            <a:r>
              <a:rPr lang="en-US" sz="3200" dirty="0" smtClean="0">
                <a:solidFill>
                  <a:srgbClr val="FF0000"/>
                </a:solidFill>
              </a:rPr>
              <a:t>Euglena</a:t>
            </a:r>
            <a:endParaRPr lang="en-US" sz="3200" dirty="0">
              <a:solidFill>
                <a:srgbClr val="FF0000"/>
              </a:solidFill>
            </a:endParaRPr>
          </a:p>
        </p:txBody>
      </p:sp>
      <p:sp>
        <p:nvSpPr>
          <p:cNvPr id="6" name="TextBox 5"/>
          <p:cNvSpPr txBox="1"/>
          <p:nvPr/>
        </p:nvSpPr>
        <p:spPr>
          <a:xfrm>
            <a:off x="4387971" y="1447800"/>
            <a:ext cx="1692372" cy="584775"/>
          </a:xfrm>
          <a:prstGeom prst="rect">
            <a:avLst/>
          </a:prstGeom>
          <a:noFill/>
        </p:spPr>
        <p:txBody>
          <a:bodyPr wrap="square" rtlCol="0">
            <a:spAutoFit/>
          </a:bodyPr>
          <a:lstStyle/>
          <a:p>
            <a:r>
              <a:rPr lang="en-US" sz="3200" dirty="0" smtClean="0">
                <a:solidFill>
                  <a:srgbClr val="FF0000"/>
                </a:solidFill>
              </a:rPr>
              <a:t>Nucleus</a:t>
            </a:r>
            <a:endParaRPr lang="en-US" sz="3200" dirty="0">
              <a:solidFill>
                <a:srgbClr val="FF0000"/>
              </a:solidFill>
            </a:endParaRPr>
          </a:p>
        </p:txBody>
      </p:sp>
      <p:sp>
        <p:nvSpPr>
          <p:cNvPr id="8" name="TextBox 7"/>
          <p:cNvSpPr txBox="1"/>
          <p:nvPr/>
        </p:nvSpPr>
        <p:spPr>
          <a:xfrm>
            <a:off x="7441931" y="2073512"/>
            <a:ext cx="1692372" cy="584775"/>
          </a:xfrm>
          <a:prstGeom prst="rect">
            <a:avLst/>
          </a:prstGeom>
          <a:noFill/>
        </p:spPr>
        <p:txBody>
          <a:bodyPr wrap="square" rtlCol="0">
            <a:spAutoFit/>
          </a:bodyPr>
          <a:lstStyle/>
          <a:p>
            <a:r>
              <a:rPr lang="en-US" sz="3200" dirty="0" smtClean="0">
                <a:solidFill>
                  <a:srgbClr val="FF0000"/>
                </a:solidFill>
              </a:rPr>
              <a:t>Flagella</a:t>
            </a:r>
            <a:endParaRPr lang="en-US" sz="3200" dirty="0">
              <a:solidFill>
                <a:srgbClr val="FF0000"/>
              </a:solidFill>
            </a:endParaRPr>
          </a:p>
        </p:txBody>
      </p:sp>
    </p:spTree>
    <p:extLst>
      <p:ext uri="{BB962C8B-B14F-4D97-AF65-F5344CB8AC3E}">
        <p14:creationId xmlns:p14="http://schemas.microsoft.com/office/powerpoint/2010/main" val="42005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Paramecium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162800" cy="441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19200" y="1676400"/>
            <a:ext cx="2667000" cy="584775"/>
          </a:xfrm>
          <a:prstGeom prst="rect">
            <a:avLst/>
          </a:prstGeom>
          <a:noFill/>
        </p:spPr>
        <p:txBody>
          <a:bodyPr wrap="square" rtlCol="0">
            <a:spAutoFit/>
          </a:bodyPr>
          <a:lstStyle/>
          <a:p>
            <a:r>
              <a:rPr lang="en-US" sz="3200" dirty="0" smtClean="0">
                <a:solidFill>
                  <a:srgbClr val="FF0000"/>
                </a:solidFill>
              </a:rPr>
              <a:t>Paramecium</a:t>
            </a:r>
            <a:endParaRPr lang="en-US" sz="3200" dirty="0">
              <a:solidFill>
                <a:srgbClr val="FF0000"/>
              </a:solidFill>
            </a:endParaRPr>
          </a:p>
        </p:txBody>
      </p:sp>
      <p:sp>
        <p:nvSpPr>
          <p:cNvPr id="4" name="TextBox 3"/>
          <p:cNvSpPr txBox="1"/>
          <p:nvPr/>
        </p:nvSpPr>
        <p:spPr>
          <a:xfrm>
            <a:off x="3886200" y="1043970"/>
            <a:ext cx="3048000" cy="1569660"/>
          </a:xfrm>
          <a:prstGeom prst="rect">
            <a:avLst/>
          </a:prstGeom>
          <a:noFill/>
        </p:spPr>
        <p:txBody>
          <a:bodyPr wrap="square" rtlCol="0">
            <a:spAutoFit/>
          </a:bodyPr>
          <a:lstStyle/>
          <a:p>
            <a:r>
              <a:rPr lang="en-US" sz="3200" dirty="0" smtClean="0">
                <a:solidFill>
                  <a:srgbClr val="FF0000"/>
                </a:solidFill>
              </a:rPr>
              <a:t>Macro (big) and micro (little) nucleus</a:t>
            </a:r>
            <a:endParaRPr lang="en-US" sz="3200" dirty="0">
              <a:solidFill>
                <a:srgbClr val="FF0000"/>
              </a:solidFill>
            </a:endParaRPr>
          </a:p>
        </p:txBody>
      </p:sp>
      <p:sp>
        <p:nvSpPr>
          <p:cNvPr id="6" name="TextBox 5"/>
          <p:cNvSpPr txBox="1"/>
          <p:nvPr/>
        </p:nvSpPr>
        <p:spPr>
          <a:xfrm>
            <a:off x="2971800" y="5799666"/>
            <a:ext cx="1096342" cy="584775"/>
          </a:xfrm>
          <a:prstGeom prst="rect">
            <a:avLst/>
          </a:prstGeom>
          <a:noFill/>
        </p:spPr>
        <p:txBody>
          <a:bodyPr wrap="square" rtlCol="0">
            <a:spAutoFit/>
          </a:bodyPr>
          <a:lstStyle/>
          <a:p>
            <a:r>
              <a:rPr lang="en-US" sz="3200" dirty="0" smtClean="0">
                <a:solidFill>
                  <a:srgbClr val="FF0000"/>
                </a:solidFill>
              </a:rPr>
              <a:t>Cilia</a:t>
            </a:r>
            <a:endParaRPr lang="en-US" sz="3200" dirty="0">
              <a:solidFill>
                <a:srgbClr val="FF0000"/>
              </a:solidFill>
            </a:endParaRPr>
          </a:p>
        </p:txBody>
      </p:sp>
    </p:spTree>
    <p:extLst>
      <p:ext uri="{BB962C8B-B14F-4D97-AF65-F5344CB8AC3E}">
        <p14:creationId xmlns:p14="http://schemas.microsoft.com/office/powerpoint/2010/main" val="118896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Volvox</a:t>
            </a:r>
            <a:endParaRPr lang="en-US" dirty="0"/>
          </a:p>
        </p:txBody>
      </p:sp>
      <p:sp>
        <p:nvSpPr>
          <p:cNvPr id="4" name="TextBox 3"/>
          <p:cNvSpPr txBox="1"/>
          <p:nvPr/>
        </p:nvSpPr>
        <p:spPr>
          <a:xfrm>
            <a:off x="4876800" y="1676400"/>
            <a:ext cx="3048000" cy="584775"/>
          </a:xfrm>
          <a:prstGeom prst="rect">
            <a:avLst/>
          </a:prstGeom>
          <a:noFill/>
        </p:spPr>
        <p:txBody>
          <a:bodyPr wrap="square" rtlCol="0">
            <a:spAutoFit/>
          </a:bodyPr>
          <a:lstStyle/>
          <a:p>
            <a:r>
              <a:rPr lang="en-US" sz="3200" dirty="0" smtClean="0">
                <a:solidFill>
                  <a:srgbClr val="FF0000"/>
                </a:solidFill>
              </a:rPr>
              <a:t>Daughter colony</a:t>
            </a:r>
            <a:endParaRPr lang="en-US" sz="32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24074"/>
            <a:ext cx="4310063" cy="39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3573608"/>
            <a:ext cx="1919771" cy="1077218"/>
          </a:xfrm>
          <a:prstGeom prst="rect">
            <a:avLst/>
          </a:prstGeom>
          <a:noFill/>
        </p:spPr>
        <p:txBody>
          <a:bodyPr wrap="square" rtlCol="0">
            <a:spAutoFit/>
          </a:bodyPr>
          <a:lstStyle/>
          <a:p>
            <a:r>
              <a:rPr lang="en-US" sz="3200" dirty="0" smtClean="0">
                <a:solidFill>
                  <a:srgbClr val="FF0000"/>
                </a:solidFill>
              </a:rPr>
              <a:t>Adult Colony</a:t>
            </a:r>
            <a:endParaRPr lang="en-US" sz="3200" dirty="0">
              <a:solidFill>
                <a:srgbClr val="FF0000"/>
              </a:solidFill>
            </a:endParaRPr>
          </a:p>
        </p:txBody>
      </p:sp>
      <p:sp>
        <p:nvSpPr>
          <p:cNvPr id="7" name="TextBox 6"/>
          <p:cNvSpPr txBox="1"/>
          <p:nvPr/>
        </p:nvSpPr>
        <p:spPr>
          <a:xfrm>
            <a:off x="3831431" y="5515586"/>
            <a:ext cx="2667000" cy="584775"/>
          </a:xfrm>
          <a:prstGeom prst="rect">
            <a:avLst/>
          </a:prstGeom>
          <a:noFill/>
        </p:spPr>
        <p:txBody>
          <a:bodyPr wrap="square" rtlCol="0">
            <a:spAutoFit/>
          </a:bodyPr>
          <a:lstStyle/>
          <a:p>
            <a:r>
              <a:rPr lang="en-US" sz="3200" dirty="0" smtClean="0">
                <a:solidFill>
                  <a:srgbClr val="FF0000"/>
                </a:solidFill>
              </a:rPr>
              <a:t>Paramecium</a:t>
            </a:r>
            <a:endParaRPr lang="en-US" sz="3200" dirty="0">
              <a:solidFill>
                <a:srgbClr val="FF0000"/>
              </a:solidFill>
            </a:endParaRPr>
          </a:p>
        </p:txBody>
      </p:sp>
    </p:spTree>
    <p:extLst>
      <p:ext uri="{BB962C8B-B14F-4D97-AF65-F5344CB8AC3E}">
        <p14:creationId xmlns:p14="http://schemas.microsoft.com/office/powerpoint/2010/main" val="60396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Protists</a:t>
            </a:r>
            <a:r>
              <a:rPr lang="en-US" dirty="0" smtClean="0"/>
              <a:t>…Animal? Plant? Fungus?</a:t>
            </a:r>
            <a:endParaRPr lang="en-US" dirty="0"/>
          </a:p>
        </p:txBody>
      </p:sp>
      <p:sp>
        <p:nvSpPr>
          <p:cNvPr id="3" name="Content Placeholder 2"/>
          <p:cNvSpPr>
            <a:spLocks noGrp="1"/>
          </p:cNvSpPr>
          <p:nvPr>
            <p:ph idx="1"/>
          </p:nvPr>
        </p:nvSpPr>
        <p:spPr/>
        <p:txBody>
          <a:bodyPr/>
          <a:lstStyle/>
          <a:p>
            <a:pPr marL="0" indent="0">
              <a:buNone/>
            </a:pPr>
            <a:r>
              <a:rPr lang="en-US" dirty="0" err="1" smtClean="0"/>
              <a:t>Protists</a:t>
            </a:r>
            <a:r>
              <a:rPr lang="en-US" dirty="0" smtClean="0"/>
              <a:t> are a mix of organisms that don’t exactly fit into the animal, plant, or fungus kingdoms…and sort of fits into all of them!</a:t>
            </a:r>
          </a:p>
          <a:p>
            <a:pPr marL="0" indent="0">
              <a:buNone/>
            </a:pPr>
            <a:endParaRPr lang="en-US" dirty="0"/>
          </a:p>
          <a:p>
            <a:pPr marL="0" indent="0">
              <a:buNone/>
            </a:pPr>
            <a:r>
              <a:rPr lang="en-US" dirty="0" err="1" smtClean="0"/>
              <a:t>Protists</a:t>
            </a:r>
            <a:r>
              <a:rPr lang="en-US" dirty="0" smtClean="0"/>
              <a:t> are __________________ - which means they have a nucleus and other membrane bound organelles.  The other category would be prokaryotic.  What are we?</a:t>
            </a:r>
            <a:endParaRPr lang="en-US" dirty="0"/>
          </a:p>
        </p:txBody>
      </p:sp>
      <p:sp>
        <p:nvSpPr>
          <p:cNvPr id="4" name="TextBox 3"/>
          <p:cNvSpPr txBox="1"/>
          <p:nvPr/>
        </p:nvSpPr>
        <p:spPr>
          <a:xfrm>
            <a:off x="3124200" y="3581400"/>
            <a:ext cx="2020297" cy="584775"/>
          </a:xfrm>
          <a:prstGeom prst="rect">
            <a:avLst/>
          </a:prstGeom>
          <a:noFill/>
        </p:spPr>
        <p:txBody>
          <a:bodyPr wrap="none" rtlCol="0">
            <a:spAutoFit/>
          </a:bodyPr>
          <a:lstStyle/>
          <a:p>
            <a:r>
              <a:rPr lang="en-US" sz="3200" dirty="0" smtClean="0">
                <a:solidFill>
                  <a:srgbClr val="FF0000"/>
                </a:solidFill>
              </a:rPr>
              <a:t>eukaryotes</a:t>
            </a:r>
            <a:endParaRPr lang="en-US" sz="3200" dirty="0">
              <a:solidFill>
                <a:srgbClr val="FF0000"/>
              </a:solidFill>
            </a:endParaRPr>
          </a:p>
        </p:txBody>
      </p:sp>
    </p:spTree>
    <p:extLst>
      <p:ext uri="{BB962C8B-B14F-4D97-AF65-F5344CB8AC3E}">
        <p14:creationId xmlns:p14="http://schemas.microsoft.com/office/powerpoint/2010/main" val="301840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err="1" smtClean="0"/>
              <a:t>Protists</a:t>
            </a:r>
            <a:endParaRPr lang="en-US" dirty="0"/>
          </a:p>
        </p:txBody>
      </p:sp>
      <p:sp>
        <p:nvSpPr>
          <p:cNvPr id="3" name="Content Placeholder 2"/>
          <p:cNvSpPr>
            <a:spLocks noGrp="1"/>
          </p:cNvSpPr>
          <p:nvPr>
            <p:ph idx="1"/>
          </p:nvPr>
        </p:nvSpPr>
        <p:spPr>
          <a:xfrm>
            <a:off x="152400" y="1295400"/>
            <a:ext cx="8686800" cy="4525963"/>
          </a:xfrm>
        </p:spPr>
        <p:txBody>
          <a:bodyPr/>
          <a:lstStyle/>
          <a:p>
            <a:r>
              <a:rPr lang="en-US" dirty="0" smtClean="0"/>
              <a:t>____________________ - one celled organisms.</a:t>
            </a:r>
          </a:p>
          <a:p>
            <a:r>
              <a:rPr lang="en-US" dirty="0" smtClean="0"/>
              <a:t>Some have animal – like qualities (_____________ means “first animal” in Greek)</a:t>
            </a:r>
          </a:p>
          <a:p>
            <a:r>
              <a:rPr lang="en-US" dirty="0" smtClean="0"/>
              <a:t>Some have plant-like qualities like _______________</a:t>
            </a:r>
          </a:p>
          <a:p>
            <a:r>
              <a:rPr lang="en-US" dirty="0" smtClean="0"/>
              <a:t>Some are like fungi</a:t>
            </a:r>
          </a:p>
          <a:p>
            <a:endParaRPr lang="en-US" dirty="0" smtClean="0"/>
          </a:p>
          <a:p>
            <a:endParaRPr lang="en-US" dirty="0"/>
          </a:p>
        </p:txBody>
      </p:sp>
      <p:sp>
        <p:nvSpPr>
          <p:cNvPr id="4" name="TextBox 3"/>
          <p:cNvSpPr txBox="1"/>
          <p:nvPr/>
        </p:nvSpPr>
        <p:spPr>
          <a:xfrm>
            <a:off x="1227675" y="1231612"/>
            <a:ext cx="2100255" cy="584775"/>
          </a:xfrm>
          <a:prstGeom prst="rect">
            <a:avLst/>
          </a:prstGeom>
          <a:noFill/>
        </p:spPr>
        <p:txBody>
          <a:bodyPr wrap="none" rtlCol="0">
            <a:spAutoFit/>
          </a:bodyPr>
          <a:lstStyle/>
          <a:p>
            <a:r>
              <a:rPr lang="en-US" sz="3200" dirty="0" err="1" smtClean="0">
                <a:solidFill>
                  <a:srgbClr val="FF0000"/>
                </a:solidFill>
              </a:rPr>
              <a:t>Uni</a:t>
            </a:r>
            <a:r>
              <a:rPr lang="en-US" sz="3200" dirty="0" smtClean="0">
                <a:solidFill>
                  <a:srgbClr val="FF0000"/>
                </a:solidFill>
              </a:rPr>
              <a:t>-cellular</a:t>
            </a:r>
            <a:endParaRPr lang="en-US" sz="3200" dirty="0">
              <a:solidFill>
                <a:srgbClr val="FF0000"/>
              </a:solidFill>
            </a:endParaRPr>
          </a:p>
        </p:txBody>
      </p:sp>
      <p:sp>
        <p:nvSpPr>
          <p:cNvPr id="6" name="TextBox 5"/>
          <p:cNvSpPr txBox="1"/>
          <p:nvPr/>
        </p:nvSpPr>
        <p:spPr>
          <a:xfrm>
            <a:off x="1241245" y="2286000"/>
            <a:ext cx="1660006" cy="584775"/>
          </a:xfrm>
          <a:prstGeom prst="rect">
            <a:avLst/>
          </a:prstGeom>
          <a:noFill/>
        </p:spPr>
        <p:txBody>
          <a:bodyPr wrap="none" rtlCol="0">
            <a:spAutoFit/>
          </a:bodyPr>
          <a:lstStyle/>
          <a:p>
            <a:r>
              <a:rPr lang="en-US" sz="3200" dirty="0" smtClean="0">
                <a:solidFill>
                  <a:srgbClr val="FF0000"/>
                </a:solidFill>
              </a:rPr>
              <a:t>Protozoa</a:t>
            </a:r>
            <a:endParaRPr lang="en-US" sz="3200" dirty="0">
              <a:solidFill>
                <a:srgbClr val="FF0000"/>
              </a:solidFill>
            </a:endParaRPr>
          </a:p>
        </p:txBody>
      </p:sp>
      <p:sp>
        <p:nvSpPr>
          <p:cNvPr id="7" name="TextBox 6"/>
          <p:cNvSpPr txBox="1"/>
          <p:nvPr/>
        </p:nvSpPr>
        <p:spPr>
          <a:xfrm>
            <a:off x="685800" y="3361151"/>
            <a:ext cx="6221703" cy="584775"/>
          </a:xfrm>
          <a:prstGeom prst="rect">
            <a:avLst/>
          </a:prstGeom>
          <a:noFill/>
        </p:spPr>
        <p:txBody>
          <a:bodyPr wrap="none" rtlCol="0">
            <a:spAutoFit/>
          </a:bodyPr>
          <a:lstStyle/>
          <a:p>
            <a:r>
              <a:rPr lang="en-US" sz="3200" dirty="0" smtClean="0">
                <a:solidFill>
                  <a:srgbClr val="FF0000"/>
                </a:solidFill>
              </a:rPr>
              <a:t>Chlorophyll to use in photosynthesis</a:t>
            </a:r>
            <a:endParaRPr lang="en-US" sz="3200" dirty="0">
              <a:solidFill>
                <a:srgbClr val="FF0000"/>
              </a:solidFill>
            </a:endParaRPr>
          </a:p>
        </p:txBody>
      </p:sp>
    </p:spTree>
    <p:extLst>
      <p:ext uri="{BB962C8B-B14F-4D97-AF65-F5344CB8AC3E}">
        <p14:creationId xmlns:p14="http://schemas.microsoft.com/office/powerpoint/2010/main" val="23577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Protists</a:t>
            </a:r>
            <a:r>
              <a:rPr lang="en-US" dirty="0" smtClean="0"/>
              <a:t> – finding food</a:t>
            </a:r>
            <a:endParaRPr lang="en-US" dirty="0"/>
          </a:p>
        </p:txBody>
      </p:sp>
      <p:sp>
        <p:nvSpPr>
          <p:cNvPr id="3" name="Content Placeholder 2"/>
          <p:cNvSpPr>
            <a:spLocks noGrp="1"/>
          </p:cNvSpPr>
          <p:nvPr>
            <p:ph idx="1"/>
          </p:nvPr>
        </p:nvSpPr>
        <p:spPr/>
        <p:txBody>
          <a:bodyPr/>
          <a:lstStyle/>
          <a:p>
            <a:r>
              <a:rPr lang="en-US" dirty="0" smtClean="0"/>
              <a:t>Those who can feed themselves with photosynthesis are called ________________</a:t>
            </a:r>
          </a:p>
          <a:p>
            <a:r>
              <a:rPr lang="en-US" dirty="0" smtClean="0"/>
              <a:t>Those who must find food in the environment around them (or move to find food) are called ________________________.</a:t>
            </a:r>
            <a:endParaRPr lang="en-US" dirty="0"/>
          </a:p>
        </p:txBody>
      </p:sp>
      <p:sp>
        <p:nvSpPr>
          <p:cNvPr id="4" name="TextBox 3"/>
          <p:cNvSpPr txBox="1"/>
          <p:nvPr/>
        </p:nvSpPr>
        <p:spPr>
          <a:xfrm>
            <a:off x="5943600" y="2057400"/>
            <a:ext cx="2071977" cy="584775"/>
          </a:xfrm>
          <a:prstGeom prst="rect">
            <a:avLst/>
          </a:prstGeom>
          <a:noFill/>
        </p:spPr>
        <p:txBody>
          <a:bodyPr wrap="none" rtlCol="0">
            <a:spAutoFit/>
          </a:bodyPr>
          <a:lstStyle/>
          <a:p>
            <a:r>
              <a:rPr lang="en-US" sz="3200" dirty="0" smtClean="0">
                <a:solidFill>
                  <a:srgbClr val="FF0000"/>
                </a:solidFill>
              </a:rPr>
              <a:t>Autotrophs</a:t>
            </a:r>
            <a:endParaRPr lang="en-US" sz="3200" dirty="0">
              <a:solidFill>
                <a:srgbClr val="FF0000"/>
              </a:solidFill>
            </a:endParaRPr>
          </a:p>
        </p:txBody>
      </p:sp>
      <p:sp>
        <p:nvSpPr>
          <p:cNvPr id="5" name="TextBox 4"/>
          <p:cNvSpPr txBox="1"/>
          <p:nvPr/>
        </p:nvSpPr>
        <p:spPr>
          <a:xfrm>
            <a:off x="1524000" y="3657600"/>
            <a:ext cx="2415469" cy="584775"/>
          </a:xfrm>
          <a:prstGeom prst="rect">
            <a:avLst/>
          </a:prstGeom>
          <a:noFill/>
        </p:spPr>
        <p:txBody>
          <a:bodyPr wrap="none" rtlCol="0">
            <a:spAutoFit/>
          </a:bodyPr>
          <a:lstStyle/>
          <a:p>
            <a:r>
              <a:rPr lang="en-US" sz="3200" dirty="0" smtClean="0">
                <a:solidFill>
                  <a:srgbClr val="FF0000"/>
                </a:solidFill>
              </a:rPr>
              <a:t>Heterotrophs</a:t>
            </a:r>
            <a:endParaRPr lang="en-US" sz="3200" dirty="0">
              <a:solidFill>
                <a:srgbClr val="FF0000"/>
              </a:solidFill>
            </a:endParaRPr>
          </a:p>
        </p:txBody>
      </p:sp>
    </p:spTree>
    <p:extLst>
      <p:ext uri="{BB962C8B-B14F-4D97-AF65-F5344CB8AC3E}">
        <p14:creationId xmlns:p14="http://schemas.microsoft.com/office/powerpoint/2010/main" val="56938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Protists</a:t>
            </a:r>
            <a:r>
              <a:rPr lang="en-US" dirty="0" smtClean="0"/>
              <a:t> - locomotion</a:t>
            </a:r>
            <a:endParaRPr lang="en-US" dirty="0"/>
          </a:p>
        </p:txBody>
      </p:sp>
      <p:sp>
        <p:nvSpPr>
          <p:cNvPr id="3" name="Content Placeholder 2"/>
          <p:cNvSpPr>
            <a:spLocks noGrp="1"/>
          </p:cNvSpPr>
          <p:nvPr>
            <p:ph idx="1"/>
          </p:nvPr>
        </p:nvSpPr>
        <p:spPr>
          <a:xfrm>
            <a:off x="457200" y="1600201"/>
            <a:ext cx="8229600" cy="2895600"/>
          </a:xfrm>
        </p:spPr>
        <p:txBody>
          <a:bodyPr/>
          <a:lstStyle/>
          <a:p>
            <a:r>
              <a:rPr lang="en-US" dirty="0" smtClean="0"/>
              <a:t>Some use a fake foot that they ooze outward to move, its called a … __________________</a:t>
            </a:r>
          </a:p>
          <a:p>
            <a:pPr marL="0" indent="0">
              <a:buNone/>
            </a:pPr>
            <a:endParaRPr lang="en-US" dirty="0"/>
          </a:p>
          <a:p>
            <a:pPr marL="0" indent="0">
              <a:buNone/>
            </a:pPr>
            <a:r>
              <a:rPr lang="en-US" dirty="0" smtClean="0"/>
              <a:t>One example is the _____________________</a:t>
            </a:r>
            <a:endParaRPr lang="en-US" dirty="0"/>
          </a:p>
        </p:txBody>
      </p:sp>
      <p:sp>
        <p:nvSpPr>
          <p:cNvPr id="4" name="TextBox 3"/>
          <p:cNvSpPr txBox="1"/>
          <p:nvPr/>
        </p:nvSpPr>
        <p:spPr>
          <a:xfrm>
            <a:off x="4343400" y="3200400"/>
            <a:ext cx="2514600" cy="584775"/>
          </a:xfrm>
          <a:prstGeom prst="rect">
            <a:avLst/>
          </a:prstGeom>
          <a:noFill/>
        </p:spPr>
        <p:txBody>
          <a:bodyPr wrap="square" rtlCol="0">
            <a:spAutoFit/>
          </a:bodyPr>
          <a:lstStyle/>
          <a:p>
            <a:r>
              <a:rPr lang="en-US" sz="3200" dirty="0" smtClean="0">
                <a:solidFill>
                  <a:srgbClr val="FF0000"/>
                </a:solidFill>
              </a:rPr>
              <a:t>Amoeba</a:t>
            </a:r>
            <a:endParaRPr lang="en-US" sz="3200" dirty="0">
              <a:solidFill>
                <a:srgbClr val="FF0000"/>
              </a:solidFill>
            </a:endParaRPr>
          </a:p>
        </p:txBody>
      </p:sp>
      <p:sp>
        <p:nvSpPr>
          <p:cNvPr id="6" name="TextBox 5"/>
          <p:cNvSpPr txBox="1"/>
          <p:nvPr/>
        </p:nvSpPr>
        <p:spPr>
          <a:xfrm>
            <a:off x="5105400" y="2057400"/>
            <a:ext cx="2514600" cy="584775"/>
          </a:xfrm>
          <a:prstGeom prst="rect">
            <a:avLst/>
          </a:prstGeom>
          <a:noFill/>
        </p:spPr>
        <p:txBody>
          <a:bodyPr wrap="square" rtlCol="0">
            <a:spAutoFit/>
          </a:bodyPr>
          <a:lstStyle/>
          <a:p>
            <a:r>
              <a:rPr lang="en-US" sz="3200" dirty="0" smtClean="0">
                <a:solidFill>
                  <a:srgbClr val="FF0000"/>
                </a:solidFill>
              </a:rPr>
              <a:t>Pseudopod</a:t>
            </a:r>
            <a:endParaRPr lang="en-US" sz="32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459" y="4041773"/>
            <a:ext cx="434798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2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Protists</a:t>
            </a:r>
            <a:r>
              <a:rPr lang="en-US" dirty="0" smtClean="0"/>
              <a:t> - locomotion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43926">
            <a:off x="2981325" y="4186629"/>
            <a:ext cx="2724150" cy="27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1"/>
            <a:ext cx="8229600" cy="2895600"/>
          </a:xfrm>
        </p:spPr>
        <p:txBody>
          <a:bodyPr/>
          <a:lstStyle/>
          <a:p>
            <a:r>
              <a:rPr lang="en-US" dirty="0" smtClean="0"/>
              <a:t>Some have small, hair-like structures that come out of the membrane all over the organism… __________________</a:t>
            </a:r>
          </a:p>
          <a:p>
            <a:pPr marL="0" indent="0">
              <a:buNone/>
            </a:pPr>
            <a:endParaRPr lang="en-US" dirty="0"/>
          </a:p>
          <a:p>
            <a:pPr marL="0" indent="0">
              <a:buNone/>
            </a:pPr>
            <a:r>
              <a:rPr lang="en-US" dirty="0" smtClean="0"/>
              <a:t>One example is the _____________________</a:t>
            </a:r>
            <a:endParaRPr lang="en-US" dirty="0"/>
          </a:p>
        </p:txBody>
      </p:sp>
      <p:sp>
        <p:nvSpPr>
          <p:cNvPr id="4" name="TextBox 3"/>
          <p:cNvSpPr txBox="1"/>
          <p:nvPr/>
        </p:nvSpPr>
        <p:spPr>
          <a:xfrm>
            <a:off x="4343400" y="3657600"/>
            <a:ext cx="2514600" cy="584775"/>
          </a:xfrm>
          <a:prstGeom prst="rect">
            <a:avLst/>
          </a:prstGeom>
          <a:noFill/>
        </p:spPr>
        <p:txBody>
          <a:bodyPr wrap="square" rtlCol="0">
            <a:spAutoFit/>
          </a:bodyPr>
          <a:lstStyle/>
          <a:p>
            <a:r>
              <a:rPr lang="en-US" sz="3200" dirty="0" smtClean="0">
                <a:solidFill>
                  <a:srgbClr val="FF0000"/>
                </a:solidFill>
              </a:rPr>
              <a:t>Paramecium</a:t>
            </a:r>
            <a:endParaRPr lang="en-US" sz="3200" dirty="0">
              <a:solidFill>
                <a:srgbClr val="FF0000"/>
              </a:solidFill>
            </a:endParaRPr>
          </a:p>
        </p:txBody>
      </p:sp>
      <p:sp>
        <p:nvSpPr>
          <p:cNvPr id="6" name="TextBox 5"/>
          <p:cNvSpPr txBox="1"/>
          <p:nvPr/>
        </p:nvSpPr>
        <p:spPr>
          <a:xfrm>
            <a:off x="3581400" y="2514600"/>
            <a:ext cx="2514600" cy="584775"/>
          </a:xfrm>
          <a:prstGeom prst="rect">
            <a:avLst/>
          </a:prstGeom>
          <a:noFill/>
        </p:spPr>
        <p:txBody>
          <a:bodyPr wrap="square" rtlCol="0">
            <a:spAutoFit/>
          </a:bodyPr>
          <a:lstStyle/>
          <a:p>
            <a:r>
              <a:rPr lang="en-US" sz="3200" dirty="0" smtClean="0">
                <a:solidFill>
                  <a:srgbClr val="FF0000"/>
                </a:solidFill>
              </a:rPr>
              <a:t>Cilia</a:t>
            </a:r>
            <a:endParaRPr lang="en-US" sz="3200" dirty="0">
              <a:solidFill>
                <a:srgbClr val="FF0000"/>
              </a:solidFill>
            </a:endParaRPr>
          </a:p>
        </p:txBody>
      </p:sp>
    </p:spTree>
    <p:extLst>
      <p:ext uri="{BB962C8B-B14F-4D97-AF65-F5344CB8AC3E}">
        <p14:creationId xmlns:p14="http://schemas.microsoft.com/office/powerpoint/2010/main" val="94674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52400"/>
            <a:ext cx="7696200" cy="5686425"/>
          </a:xfrm>
          <a:prstGeom prst="rect">
            <a:avLst/>
          </a:prstGeom>
        </p:spPr>
      </p:pic>
      <p:sp>
        <p:nvSpPr>
          <p:cNvPr id="3" name="TextBox 2"/>
          <p:cNvSpPr txBox="1"/>
          <p:nvPr/>
        </p:nvSpPr>
        <p:spPr>
          <a:xfrm>
            <a:off x="9296400" y="4343400"/>
            <a:ext cx="2590800" cy="584775"/>
          </a:xfrm>
          <a:prstGeom prst="rect">
            <a:avLst/>
          </a:prstGeom>
          <a:noFill/>
        </p:spPr>
        <p:txBody>
          <a:bodyPr wrap="square" rtlCol="0">
            <a:spAutoFit/>
          </a:bodyPr>
          <a:lstStyle/>
          <a:p>
            <a:r>
              <a:rPr lang="en-US" sz="3200" dirty="0" smtClean="0">
                <a:solidFill>
                  <a:srgbClr val="0070C0"/>
                </a:solidFill>
              </a:rPr>
              <a:t>Mitochondria</a:t>
            </a:r>
            <a:endParaRPr lang="en-US" sz="3200" dirty="0">
              <a:solidFill>
                <a:srgbClr val="0070C0"/>
              </a:solidFill>
            </a:endParaRPr>
          </a:p>
        </p:txBody>
      </p:sp>
      <p:sp>
        <p:nvSpPr>
          <p:cNvPr id="4" name="TextBox 3"/>
          <p:cNvSpPr txBox="1"/>
          <p:nvPr/>
        </p:nvSpPr>
        <p:spPr>
          <a:xfrm>
            <a:off x="-228600" y="5029200"/>
            <a:ext cx="4495800" cy="584775"/>
          </a:xfrm>
          <a:prstGeom prst="rect">
            <a:avLst/>
          </a:prstGeom>
          <a:noFill/>
        </p:spPr>
        <p:txBody>
          <a:bodyPr wrap="square" rtlCol="0">
            <a:spAutoFit/>
          </a:bodyPr>
          <a:lstStyle/>
          <a:p>
            <a:r>
              <a:rPr lang="en-US" sz="3200" dirty="0" smtClean="0">
                <a:solidFill>
                  <a:srgbClr val="0070C0"/>
                </a:solidFill>
              </a:rPr>
              <a:t>Cytoskeleton/cytoplasm</a:t>
            </a:r>
            <a:endParaRPr lang="en-US" sz="3200" dirty="0">
              <a:solidFill>
                <a:srgbClr val="0070C0"/>
              </a:solidFill>
            </a:endParaRPr>
          </a:p>
        </p:txBody>
      </p:sp>
      <p:sp>
        <p:nvSpPr>
          <p:cNvPr id="5" name="TextBox 4"/>
          <p:cNvSpPr txBox="1"/>
          <p:nvPr/>
        </p:nvSpPr>
        <p:spPr>
          <a:xfrm>
            <a:off x="3084286" y="3586085"/>
            <a:ext cx="2590800" cy="584775"/>
          </a:xfrm>
          <a:prstGeom prst="rect">
            <a:avLst/>
          </a:prstGeom>
          <a:noFill/>
        </p:spPr>
        <p:txBody>
          <a:bodyPr wrap="square" rtlCol="0">
            <a:spAutoFit/>
          </a:bodyPr>
          <a:lstStyle/>
          <a:p>
            <a:r>
              <a:rPr lang="en-US" sz="3200" dirty="0" smtClean="0">
                <a:solidFill>
                  <a:srgbClr val="0070C0"/>
                </a:solidFill>
              </a:rPr>
              <a:t>Golgi Body</a:t>
            </a:r>
            <a:endParaRPr lang="en-US" sz="3200" dirty="0">
              <a:solidFill>
                <a:srgbClr val="0070C0"/>
              </a:solidFill>
            </a:endParaRPr>
          </a:p>
        </p:txBody>
      </p:sp>
      <p:sp>
        <p:nvSpPr>
          <p:cNvPr id="6" name="TextBox 5"/>
          <p:cNvSpPr txBox="1"/>
          <p:nvPr/>
        </p:nvSpPr>
        <p:spPr>
          <a:xfrm>
            <a:off x="493486" y="3703690"/>
            <a:ext cx="2590800" cy="584775"/>
          </a:xfrm>
          <a:prstGeom prst="rect">
            <a:avLst/>
          </a:prstGeom>
          <a:noFill/>
        </p:spPr>
        <p:txBody>
          <a:bodyPr wrap="square" rtlCol="0">
            <a:spAutoFit/>
          </a:bodyPr>
          <a:lstStyle/>
          <a:p>
            <a:r>
              <a:rPr lang="en-US" sz="3200" dirty="0" smtClean="0">
                <a:solidFill>
                  <a:srgbClr val="0070C0"/>
                </a:solidFill>
              </a:rPr>
              <a:t>Nucleus</a:t>
            </a:r>
            <a:endParaRPr lang="en-US" sz="3200" dirty="0">
              <a:solidFill>
                <a:srgbClr val="0070C0"/>
              </a:solidFill>
            </a:endParaRPr>
          </a:p>
        </p:txBody>
      </p:sp>
      <p:sp>
        <p:nvSpPr>
          <p:cNvPr id="7" name="TextBox 6"/>
          <p:cNvSpPr txBox="1"/>
          <p:nvPr/>
        </p:nvSpPr>
        <p:spPr>
          <a:xfrm>
            <a:off x="457200" y="1389436"/>
            <a:ext cx="2590800" cy="1077218"/>
          </a:xfrm>
          <a:prstGeom prst="rect">
            <a:avLst/>
          </a:prstGeom>
          <a:noFill/>
        </p:spPr>
        <p:txBody>
          <a:bodyPr wrap="square" rtlCol="0">
            <a:spAutoFit/>
          </a:bodyPr>
          <a:lstStyle/>
          <a:p>
            <a:r>
              <a:rPr lang="en-US" sz="3200" dirty="0" smtClean="0">
                <a:solidFill>
                  <a:srgbClr val="0070C0"/>
                </a:solidFill>
              </a:rPr>
              <a:t>Endoplasmic Reticulum</a:t>
            </a:r>
            <a:endParaRPr lang="en-US" sz="3200" dirty="0">
              <a:solidFill>
                <a:srgbClr val="0070C0"/>
              </a:solidFill>
            </a:endParaRPr>
          </a:p>
        </p:txBody>
      </p:sp>
      <p:sp>
        <p:nvSpPr>
          <p:cNvPr id="8" name="TextBox 7"/>
          <p:cNvSpPr txBox="1"/>
          <p:nvPr/>
        </p:nvSpPr>
        <p:spPr>
          <a:xfrm>
            <a:off x="3276600" y="1405918"/>
            <a:ext cx="2590800" cy="584775"/>
          </a:xfrm>
          <a:prstGeom prst="rect">
            <a:avLst/>
          </a:prstGeom>
          <a:noFill/>
        </p:spPr>
        <p:txBody>
          <a:bodyPr wrap="square" rtlCol="0">
            <a:spAutoFit/>
          </a:bodyPr>
          <a:lstStyle/>
          <a:p>
            <a:r>
              <a:rPr lang="en-US" sz="3200" dirty="0" smtClean="0">
                <a:solidFill>
                  <a:srgbClr val="0070C0"/>
                </a:solidFill>
              </a:rPr>
              <a:t>Vacuole</a:t>
            </a:r>
            <a:endParaRPr lang="en-US" sz="3200" dirty="0">
              <a:solidFill>
                <a:srgbClr val="0070C0"/>
              </a:solidFill>
            </a:endParaRPr>
          </a:p>
        </p:txBody>
      </p:sp>
      <p:sp>
        <p:nvSpPr>
          <p:cNvPr id="9" name="TextBox 8"/>
          <p:cNvSpPr txBox="1"/>
          <p:nvPr/>
        </p:nvSpPr>
        <p:spPr>
          <a:xfrm>
            <a:off x="3048000" y="5524670"/>
            <a:ext cx="2590800" cy="584775"/>
          </a:xfrm>
          <a:prstGeom prst="rect">
            <a:avLst/>
          </a:prstGeom>
          <a:noFill/>
        </p:spPr>
        <p:txBody>
          <a:bodyPr wrap="square" rtlCol="0">
            <a:spAutoFit/>
          </a:bodyPr>
          <a:lstStyle/>
          <a:p>
            <a:r>
              <a:rPr lang="en-US" sz="3200" dirty="0" smtClean="0">
                <a:solidFill>
                  <a:srgbClr val="0070C0"/>
                </a:solidFill>
              </a:rPr>
              <a:t>Golgi Body</a:t>
            </a:r>
            <a:endParaRPr lang="en-US" sz="3200" dirty="0">
              <a:solidFill>
                <a:srgbClr val="0070C0"/>
              </a:solidFill>
            </a:endParaRPr>
          </a:p>
        </p:txBody>
      </p:sp>
    </p:spTree>
    <p:extLst>
      <p:ext uri="{BB962C8B-B14F-4D97-AF65-F5344CB8AC3E}">
        <p14:creationId xmlns:p14="http://schemas.microsoft.com/office/powerpoint/2010/main" val="42320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Protists</a:t>
            </a:r>
            <a:r>
              <a:rPr lang="en-US" dirty="0" smtClean="0"/>
              <a:t> - locomotion</a:t>
            </a:r>
            <a:endParaRPr lang="en-US" dirty="0"/>
          </a:p>
        </p:txBody>
      </p:sp>
      <p:sp>
        <p:nvSpPr>
          <p:cNvPr id="3" name="Content Placeholder 2"/>
          <p:cNvSpPr>
            <a:spLocks noGrp="1"/>
          </p:cNvSpPr>
          <p:nvPr>
            <p:ph idx="1"/>
          </p:nvPr>
        </p:nvSpPr>
        <p:spPr>
          <a:xfrm>
            <a:off x="457200" y="1600201"/>
            <a:ext cx="8229600" cy="2362200"/>
          </a:xfrm>
        </p:spPr>
        <p:txBody>
          <a:bodyPr/>
          <a:lstStyle/>
          <a:p>
            <a:r>
              <a:rPr lang="en-US" dirty="0" smtClean="0"/>
              <a:t>Some use a whip-like tail known as a ____________________</a:t>
            </a:r>
          </a:p>
          <a:p>
            <a:pPr marL="0" indent="0">
              <a:buNone/>
            </a:pPr>
            <a:endParaRPr lang="en-US" dirty="0"/>
          </a:p>
          <a:p>
            <a:pPr marL="0" indent="0">
              <a:buNone/>
            </a:pPr>
            <a:r>
              <a:rPr lang="en-US" dirty="0" smtClean="0"/>
              <a:t>One example of this is the __________________</a:t>
            </a:r>
            <a:endParaRPr lang="en-US" dirty="0"/>
          </a:p>
        </p:txBody>
      </p:sp>
      <p:sp>
        <p:nvSpPr>
          <p:cNvPr id="4" name="TextBox 3"/>
          <p:cNvSpPr txBox="1"/>
          <p:nvPr/>
        </p:nvSpPr>
        <p:spPr>
          <a:xfrm>
            <a:off x="1676400" y="1981200"/>
            <a:ext cx="1793889" cy="584775"/>
          </a:xfrm>
          <a:prstGeom prst="rect">
            <a:avLst/>
          </a:prstGeom>
          <a:noFill/>
        </p:spPr>
        <p:txBody>
          <a:bodyPr wrap="none" rtlCol="0">
            <a:spAutoFit/>
          </a:bodyPr>
          <a:lstStyle/>
          <a:p>
            <a:r>
              <a:rPr lang="en-US" sz="3200" dirty="0" smtClean="0">
                <a:solidFill>
                  <a:srgbClr val="FF0000"/>
                </a:solidFill>
              </a:rPr>
              <a:t>Flagellum</a:t>
            </a:r>
            <a:endParaRPr lang="en-US" sz="3200" dirty="0">
              <a:solidFill>
                <a:srgbClr val="FF0000"/>
              </a:solidFill>
            </a:endParaRPr>
          </a:p>
        </p:txBody>
      </p:sp>
      <p:sp>
        <p:nvSpPr>
          <p:cNvPr id="5" name="TextBox 4"/>
          <p:cNvSpPr txBox="1"/>
          <p:nvPr/>
        </p:nvSpPr>
        <p:spPr>
          <a:xfrm>
            <a:off x="5257800" y="3200400"/>
            <a:ext cx="1507144" cy="584775"/>
          </a:xfrm>
          <a:prstGeom prst="rect">
            <a:avLst/>
          </a:prstGeom>
          <a:noFill/>
        </p:spPr>
        <p:txBody>
          <a:bodyPr wrap="none" rtlCol="0">
            <a:spAutoFit/>
          </a:bodyPr>
          <a:lstStyle/>
          <a:p>
            <a:r>
              <a:rPr lang="en-US" sz="3200" dirty="0" smtClean="0">
                <a:solidFill>
                  <a:srgbClr val="FF0000"/>
                </a:solidFill>
              </a:rPr>
              <a:t>Euglena</a:t>
            </a:r>
            <a:endParaRPr lang="en-US" sz="32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17203" y="3023591"/>
            <a:ext cx="3474997" cy="49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0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Protists</a:t>
            </a:r>
            <a:r>
              <a:rPr lang="en-US" dirty="0" smtClean="0"/>
              <a:t> - locomotion</a:t>
            </a:r>
            <a:endParaRPr lang="en-US" dirty="0"/>
          </a:p>
        </p:txBody>
      </p:sp>
      <p:sp>
        <p:nvSpPr>
          <p:cNvPr id="3" name="Content Placeholder 2"/>
          <p:cNvSpPr>
            <a:spLocks noGrp="1"/>
          </p:cNvSpPr>
          <p:nvPr>
            <p:ph idx="1"/>
          </p:nvPr>
        </p:nvSpPr>
        <p:spPr>
          <a:xfrm>
            <a:off x="457200" y="1600201"/>
            <a:ext cx="8229600" cy="2895600"/>
          </a:xfrm>
        </p:spPr>
        <p:txBody>
          <a:bodyPr/>
          <a:lstStyle/>
          <a:p>
            <a:r>
              <a:rPr lang="en-US" dirty="0" smtClean="0"/>
              <a:t>Some work with each other – combining flagella and teamwork…</a:t>
            </a:r>
          </a:p>
          <a:p>
            <a:pPr marL="0" indent="0">
              <a:buNone/>
            </a:pPr>
            <a:endParaRPr lang="en-US" dirty="0"/>
          </a:p>
          <a:p>
            <a:pPr marL="0" indent="0">
              <a:buNone/>
            </a:pPr>
            <a:r>
              <a:rPr lang="en-US" dirty="0" smtClean="0"/>
              <a:t>One example is the _____________________</a:t>
            </a:r>
            <a:endParaRPr lang="en-US" dirty="0"/>
          </a:p>
        </p:txBody>
      </p:sp>
      <p:sp>
        <p:nvSpPr>
          <p:cNvPr id="4" name="TextBox 3"/>
          <p:cNvSpPr txBox="1"/>
          <p:nvPr/>
        </p:nvSpPr>
        <p:spPr>
          <a:xfrm>
            <a:off x="4308763" y="3121316"/>
            <a:ext cx="2514600" cy="584775"/>
          </a:xfrm>
          <a:prstGeom prst="rect">
            <a:avLst/>
          </a:prstGeom>
          <a:noFill/>
        </p:spPr>
        <p:txBody>
          <a:bodyPr wrap="square" rtlCol="0">
            <a:spAutoFit/>
          </a:bodyPr>
          <a:lstStyle/>
          <a:p>
            <a:r>
              <a:rPr lang="en-US" sz="3200" dirty="0" err="1" smtClean="0">
                <a:solidFill>
                  <a:srgbClr val="FF0000"/>
                </a:solidFill>
              </a:rPr>
              <a:t>Volvox</a:t>
            </a:r>
            <a:endParaRPr lang="en-US" sz="3200" dirty="0">
              <a:solidFill>
                <a:srgbClr val="FF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564" y="403860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2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Amoeba</a:t>
            </a:r>
            <a:endParaRPr lang="en-US" dirty="0"/>
          </a:p>
        </p:txBody>
      </p:sp>
      <p:sp>
        <p:nvSpPr>
          <p:cNvPr id="3" name="Content Placeholder 2"/>
          <p:cNvSpPr>
            <a:spLocks noGrp="1"/>
          </p:cNvSpPr>
          <p:nvPr>
            <p:ph idx="1"/>
          </p:nvPr>
        </p:nvSpPr>
        <p:spPr>
          <a:xfrm>
            <a:off x="457200" y="1194375"/>
            <a:ext cx="8229600" cy="2895600"/>
          </a:xfrm>
        </p:spPr>
        <p:txBody>
          <a:bodyPr>
            <a:normAutofit fontScale="85000" lnSpcReduction="20000"/>
          </a:bodyPr>
          <a:lstStyle/>
          <a:p>
            <a:r>
              <a:rPr lang="en-US" dirty="0" smtClean="0"/>
              <a:t>Some use a fake foot that they ooze outward to move, its called a … __________________</a:t>
            </a:r>
          </a:p>
          <a:p>
            <a:r>
              <a:rPr lang="en-US" dirty="0" smtClean="0"/>
              <a:t>Single celled or ___________________</a:t>
            </a:r>
          </a:p>
          <a:p>
            <a:r>
              <a:rPr lang="en-US" dirty="0" smtClean="0"/>
              <a:t>They must find food in the environment so they are ________________________________</a:t>
            </a:r>
          </a:p>
          <a:p>
            <a:r>
              <a:rPr lang="en-US" dirty="0" smtClean="0"/>
              <a:t>They reproduce through _____________ which means they simply split into two cells.</a:t>
            </a:r>
          </a:p>
          <a:p>
            <a:pPr marL="0" indent="0">
              <a:buNone/>
            </a:pPr>
            <a:endParaRPr lang="en-US" dirty="0" smtClean="0"/>
          </a:p>
          <a:p>
            <a:pPr marL="0" indent="0">
              <a:buNone/>
            </a:pPr>
            <a:endParaRPr lang="en-US" dirty="0"/>
          </a:p>
        </p:txBody>
      </p:sp>
      <p:sp>
        <p:nvSpPr>
          <p:cNvPr id="6" name="TextBox 5"/>
          <p:cNvSpPr txBox="1"/>
          <p:nvPr/>
        </p:nvSpPr>
        <p:spPr>
          <a:xfrm>
            <a:off x="2895600" y="1371600"/>
            <a:ext cx="2514600" cy="507831"/>
          </a:xfrm>
          <a:prstGeom prst="rect">
            <a:avLst/>
          </a:prstGeom>
          <a:noFill/>
        </p:spPr>
        <p:txBody>
          <a:bodyPr wrap="square" rtlCol="0">
            <a:spAutoFit/>
          </a:bodyPr>
          <a:lstStyle/>
          <a:p>
            <a:r>
              <a:rPr lang="en-US" sz="2700" dirty="0" smtClean="0">
                <a:solidFill>
                  <a:srgbClr val="FF0000"/>
                </a:solidFill>
              </a:rPr>
              <a:t>Pseudopod</a:t>
            </a:r>
            <a:endParaRPr lang="en-US" sz="27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0"/>
            <a:ext cx="434798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1879431"/>
            <a:ext cx="2514600" cy="507831"/>
          </a:xfrm>
          <a:prstGeom prst="rect">
            <a:avLst/>
          </a:prstGeom>
          <a:noFill/>
        </p:spPr>
        <p:txBody>
          <a:bodyPr wrap="square" rtlCol="0">
            <a:spAutoFit/>
          </a:bodyPr>
          <a:lstStyle/>
          <a:p>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8" name="TextBox 7"/>
          <p:cNvSpPr txBox="1"/>
          <p:nvPr/>
        </p:nvSpPr>
        <p:spPr>
          <a:xfrm>
            <a:off x="1840313" y="2590800"/>
            <a:ext cx="2514600" cy="507831"/>
          </a:xfrm>
          <a:prstGeom prst="rect">
            <a:avLst/>
          </a:prstGeom>
          <a:noFill/>
        </p:spPr>
        <p:txBody>
          <a:bodyPr wrap="square" rtlCol="0">
            <a:spAutoFit/>
          </a:bodyPr>
          <a:lstStyle/>
          <a:p>
            <a:r>
              <a:rPr lang="en-US" sz="2700" dirty="0" smtClean="0">
                <a:solidFill>
                  <a:srgbClr val="FF0000"/>
                </a:solidFill>
              </a:rPr>
              <a:t>Heterotrophs</a:t>
            </a:r>
            <a:endParaRPr lang="en-US" sz="2700" dirty="0">
              <a:solidFill>
                <a:srgbClr val="FF0000"/>
              </a:solidFill>
            </a:endParaRPr>
          </a:p>
        </p:txBody>
      </p:sp>
      <p:sp>
        <p:nvSpPr>
          <p:cNvPr id="9" name="TextBox 8"/>
          <p:cNvSpPr txBox="1"/>
          <p:nvPr/>
        </p:nvSpPr>
        <p:spPr>
          <a:xfrm>
            <a:off x="4914900" y="2951018"/>
            <a:ext cx="1547123" cy="507831"/>
          </a:xfrm>
          <a:prstGeom prst="rect">
            <a:avLst/>
          </a:prstGeom>
          <a:noFill/>
        </p:spPr>
        <p:txBody>
          <a:bodyPr wrap="square" rtlCol="0">
            <a:spAutoFit/>
          </a:bodyPr>
          <a:lstStyle/>
          <a:p>
            <a:r>
              <a:rPr lang="en-US" sz="2700" dirty="0" smtClean="0">
                <a:solidFill>
                  <a:srgbClr val="FF0000"/>
                </a:solidFill>
              </a:rPr>
              <a:t>Fission</a:t>
            </a:r>
            <a:endParaRPr lang="en-US" sz="2700" dirty="0">
              <a:solidFill>
                <a:srgbClr val="FF0000"/>
              </a:solidFill>
            </a:endParaRPr>
          </a:p>
        </p:txBody>
      </p:sp>
      <p:sp>
        <p:nvSpPr>
          <p:cNvPr id="10" name="TextBox 9"/>
          <p:cNvSpPr txBox="1"/>
          <p:nvPr/>
        </p:nvSpPr>
        <p:spPr>
          <a:xfrm>
            <a:off x="483787" y="5191125"/>
            <a:ext cx="3669113" cy="369332"/>
          </a:xfrm>
          <a:prstGeom prst="rect">
            <a:avLst/>
          </a:prstGeom>
          <a:noFill/>
        </p:spPr>
        <p:txBody>
          <a:bodyPr wrap="square" rtlCol="0">
            <a:spAutoFit/>
          </a:bodyPr>
          <a:lstStyle/>
          <a:p>
            <a:r>
              <a:rPr lang="en-US" dirty="0" smtClean="0">
                <a:hlinkClick r:id="rId3"/>
              </a:rPr>
              <a:t>Amoeba Feeds! </a:t>
            </a:r>
            <a:r>
              <a:rPr lang="en-US" dirty="0" err="1" smtClean="0">
                <a:hlinkClick r:id="rId3"/>
              </a:rPr>
              <a:t>Youtube</a:t>
            </a:r>
            <a:r>
              <a:rPr lang="en-US" dirty="0" smtClean="0">
                <a:hlinkClick r:id="rId3"/>
              </a:rPr>
              <a:t> link</a:t>
            </a:r>
            <a:endParaRPr lang="en-US" dirty="0"/>
          </a:p>
        </p:txBody>
      </p:sp>
    </p:spTree>
    <p:extLst>
      <p:ext uri="{BB962C8B-B14F-4D97-AF65-F5344CB8AC3E}">
        <p14:creationId xmlns:p14="http://schemas.microsoft.com/office/powerpoint/2010/main" val="15867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Paramecium</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43926">
            <a:off x="870160" y="4179700"/>
            <a:ext cx="2724150" cy="27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219200"/>
            <a:ext cx="8229600" cy="3429000"/>
          </a:xfrm>
        </p:spPr>
        <p:txBody>
          <a:bodyPr>
            <a:normAutofit fontScale="92500" lnSpcReduction="10000"/>
          </a:bodyPr>
          <a:lstStyle/>
          <a:p>
            <a:r>
              <a:rPr lang="en-US" dirty="0" smtClean="0"/>
              <a:t>Some have small, hair-like structures that come out of the membrane all over the organism… __________________</a:t>
            </a:r>
          </a:p>
          <a:p>
            <a:r>
              <a:rPr lang="en-US" dirty="0" smtClean="0"/>
              <a:t>Single-celled or ______________________</a:t>
            </a:r>
          </a:p>
          <a:p>
            <a:r>
              <a:rPr lang="en-US" dirty="0" smtClean="0"/>
              <a:t>Collect food from the environment so they must be _____________________</a:t>
            </a:r>
          </a:p>
          <a:p>
            <a:r>
              <a:rPr lang="en-US" dirty="0" smtClean="0"/>
              <a:t>Reproduce through ________________________</a:t>
            </a:r>
          </a:p>
          <a:p>
            <a:pPr marL="0" indent="0">
              <a:buNone/>
            </a:pPr>
            <a:endParaRPr lang="en-US" dirty="0"/>
          </a:p>
        </p:txBody>
      </p:sp>
      <p:sp>
        <p:nvSpPr>
          <p:cNvPr id="6" name="TextBox 5"/>
          <p:cNvSpPr txBox="1"/>
          <p:nvPr/>
        </p:nvSpPr>
        <p:spPr>
          <a:xfrm>
            <a:off x="1752600" y="1981200"/>
            <a:ext cx="2514600" cy="584775"/>
          </a:xfrm>
          <a:prstGeom prst="rect">
            <a:avLst/>
          </a:prstGeom>
          <a:noFill/>
        </p:spPr>
        <p:txBody>
          <a:bodyPr wrap="square" rtlCol="0">
            <a:spAutoFit/>
          </a:bodyPr>
          <a:lstStyle/>
          <a:p>
            <a:r>
              <a:rPr lang="en-US" sz="3200" dirty="0" smtClean="0">
                <a:solidFill>
                  <a:srgbClr val="FF0000"/>
                </a:solidFill>
              </a:rPr>
              <a:t>Cilia</a:t>
            </a:r>
            <a:endParaRPr lang="en-US" sz="3200" dirty="0">
              <a:solidFill>
                <a:srgbClr val="FF0000"/>
              </a:solidFill>
            </a:endParaRPr>
          </a:p>
        </p:txBody>
      </p:sp>
      <p:sp>
        <p:nvSpPr>
          <p:cNvPr id="8" name="TextBox 7"/>
          <p:cNvSpPr txBox="1"/>
          <p:nvPr/>
        </p:nvSpPr>
        <p:spPr>
          <a:xfrm>
            <a:off x="4152900" y="2438400"/>
            <a:ext cx="2514600" cy="507831"/>
          </a:xfrm>
          <a:prstGeom prst="rect">
            <a:avLst/>
          </a:prstGeom>
          <a:noFill/>
        </p:spPr>
        <p:txBody>
          <a:bodyPr wrap="square" rtlCol="0">
            <a:spAutoFit/>
          </a:bodyPr>
          <a:lstStyle/>
          <a:p>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9" name="TextBox 8"/>
          <p:cNvSpPr txBox="1"/>
          <p:nvPr/>
        </p:nvSpPr>
        <p:spPr>
          <a:xfrm>
            <a:off x="1780309" y="3396757"/>
            <a:ext cx="2514600" cy="507831"/>
          </a:xfrm>
          <a:prstGeom prst="rect">
            <a:avLst/>
          </a:prstGeom>
          <a:noFill/>
        </p:spPr>
        <p:txBody>
          <a:bodyPr wrap="square" rtlCol="0">
            <a:spAutoFit/>
          </a:bodyPr>
          <a:lstStyle/>
          <a:p>
            <a:r>
              <a:rPr lang="en-US" sz="2700" dirty="0" smtClean="0">
                <a:solidFill>
                  <a:srgbClr val="FF0000"/>
                </a:solidFill>
              </a:rPr>
              <a:t>Heterotrophs</a:t>
            </a:r>
            <a:endParaRPr lang="en-US" sz="2700" dirty="0">
              <a:solidFill>
                <a:srgbClr val="FF0000"/>
              </a:solidFill>
            </a:endParaRPr>
          </a:p>
        </p:txBody>
      </p:sp>
      <p:sp>
        <p:nvSpPr>
          <p:cNvPr id="11" name="TextBox 10"/>
          <p:cNvSpPr txBox="1"/>
          <p:nvPr/>
        </p:nvSpPr>
        <p:spPr>
          <a:xfrm>
            <a:off x="3886200" y="3891847"/>
            <a:ext cx="5257800" cy="923330"/>
          </a:xfrm>
          <a:prstGeom prst="rect">
            <a:avLst/>
          </a:prstGeom>
          <a:noFill/>
        </p:spPr>
        <p:txBody>
          <a:bodyPr wrap="square" rtlCol="0">
            <a:spAutoFit/>
          </a:bodyPr>
          <a:lstStyle/>
          <a:p>
            <a:r>
              <a:rPr lang="en-US" sz="2700" dirty="0" smtClean="0">
                <a:solidFill>
                  <a:srgbClr val="FF0000"/>
                </a:solidFill>
              </a:rPr>
              <a:t>Asexual means most often, but sexual reproduction is possible, too</a:t>
            </a:r>
            <a:endParaRPr lang="en-US" sz="2700" dirty="0">
              <a:solidFill>
                <a:srgbClr val="FF0000"/>
              </a:solidFill>
            </a:endParaRPr>
          </a:p>
        </p:txBody>
      </p:sp>
      <p:sp>
        <p:nvSpPr>
          <p:cNvPr id="5" name="TextBox 4"/>
          <p:cNvSpPr txBox="1"/>
          <p:nvPr/>
        </p:nvSpPr>
        <p:spPr>
          <a:xfrm>
            <a:off x="4419600" y="5257800"/>
            <a:ext cx="3581400" cy="646331"/>
          </a:xfrm>
          <a:prstGeom prst="rect">
            <a:avLst/>
          </a:prstGeom>
          <a:noFill/>
        </p:spPr>
        <p:txBody>
          <a:bodyPr wrap="square" rtlCol="0">
            <a:spAutoFit/>
          </a:bodyPr>
          <a:lstStyle/>
          <a:p>
            <a:r>
              <a:rPr lang="en-US" dirty="0" smtClean="0">
                <a:hlinkClick r:id="rId3"/>
              </a:rPr>
              <a:t>Amazing Microscopic HD Video!  Paramecium Feeding!</a:t>
            </a:r>
            <a:endParaRPr lang="en-US" dirty="0"/>
          </a:p>
        </p:txBody>
      </p:sp>
    </p:spTree>
    <p:extLst>
      <p:ext uri="{BB962C8B-B14F-4D97-AF65-F5344CB8AC3E}">
        <p14:creationId xmlns:p14="http://schemas.microsoft.com/office/powerpoint/2010/main" val="22382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09183" y="3191740"/>
            <a:ext cx="3138699" cy="49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Euglena</a:t>
            </a:r>
            <a:endParaRPr lang="en-US" dirty="0"/>
          </a:p>
        </p:txBody>
      </p:sp>
      <p:sp>
        <p:nvSpPr>
          <p:cNvPr id="3" name="Content Placeholder 2"/>
          <p:cNvSpPr>
            <a:spLocks noGrp="1"/>
          </p:cNvSpPr>
          <p:nvPr>
            <p:ph idx="1"/>
          </p:nvPr>
        </p:nvSpPr>
        <p:spPr>
          <a:xfrm>
            <a:off x="457200" y="1600200"/>
            <a:ext cx="8229600" cy="2895599"/>
          </a:xfrm>
        </p:spPr>
        <p:txBody>
          <a:bodyPr>
            <a:normAutofit fontScale="92500" lnSpcReduction="10000"/>
          </a:bodyPr>
          <a:lstStyle/>
          <a:p>
            <a:r>
              <a:rPr lang="en-US" dirty="0" smtClean="0"/>
              <a:t>Some use a whip-like tail known as a ____________________</a:t>
            </a:r>
          </a:p>
          <a:p>
            <a:r>
              <a:rPr lang="en-US" dirty="0" smtClean="0"/>
              <a:t>Single celled or ______________________</a:t>
            </a:r>
          </a:p>
          <a:p>
            <a:r>
              <a:rPr lang="en-US" dirty="0" smtClean="0"/>
              <a:t>Can either use photosynthesis OR collect food from the environment so a  ________________</a:t>
            </a:r>
          </a:p>
          <a:p>
            <a:r>
              <a:rPr lang="en-US" dirty="0" smtClean="0"/>
              <a:t>Reproduces through _____________________</a:t>
            </a:r>
          </a:p>
        </p:txBody>
      </p:sp>
      <p:sp>
        <p:nvSpPr>
          <p:cNvPr id="4" name="TextBox 3"/>
          <p:cNvSpPr txBox="1"/>
          <p:nvPr/>
        </p:nvSpPr>
        <p:spPr>
          <a:xfrm>
            <a:off x="1676400" y="1981200"/>
            <a:ext cx="1793889" cy="584775"/>
          </a:xfrm>
          <a:prstGeom prst="rect">
            <a:avLst/>
          </a:prstGeom>
          <a:noFill/>
        </p:spPr>
        <p:txBody>
          <a:bodyPr wrap="none" rtlCol="0">
            <a:spAutoFit/>
          </a:bodyPr>
          <a:lstStyle/>
          <a:p>
            <a:r>
              <a:rPr lang="en-US" sz="3200" dirty="0" smtClean="0">
                <a:solidFill>
                  <a:srgbClr val="FF0000"/>
                </a:solidFill>
              </a:rPr>
              <a:t>Flagellum</a:t>
            </a:r>
            <a:endParaRPr lang="en-US" sz="3200" dirty="0">
              <a:solidFill>
                <a:srgbClr val="FF0000"/>
              </a:solidFill>
            </a:endParaRPr>
          </a:p>
        </p:txBody>
      </p:sp>
      <p:sp>
        <p:nvSpPr>
          <p:cNvPr id="7" name="TextBox 6"/>
          <p:cNvSpPr txBox="1"/>
          <p:nvPr/>
        </p:nvSpPr>
        <p:spPr>
          <a:xfrm>
            <a:off x="3962400" y="2438400"/>
            <a:ext cx="2514600" cy="507831"/>
          </a:xfrm>
          <a:prstGeom prst="rect">
            <a:avLst/>
          </a:prstGeom>
          <a:noFill/>
        </p:spPr>
        <p:txBody>
          <a:bodyPr wrap="square" rtlCol="0">
            <a:spAutoFit/>
          </a:bodyPr>
          <a:lstStyle/>
          <a:p>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8" name="TextBox 7"/>
          <p:cNvSpPr txBox="1"/>
          <p:nvPr/>
        </p:nvSpPr>
        <p:spPr>
          <a:xfrm>
            <a:off x="6243181" y="3359726"/>
            <a:ext cx="2514600" cy="507831"/>
          </a:xfrm>
          <a:prstGeom prst="rect">
            <a:avLst/>
          </a:prstGeom>
          <a:noFill/>
        </p:spPr>
        <p:txBody>
          <a:bodyPr wrap="square" rtlCol="0">
            <a:spAutoFit/>
          </a:bodyPr>
          <a:lstStyle/>
          <a:p>
            <a:r>
              <a:rPr lang="en-US" sz="2700" dirty="0" smtClean="0">
                <a:solidFill>
                  <a:srgbClr val="FF0000"/>
                </a:solidFill>
              </a:rPr>
              <a:t>Heterotroph</a:t>
            </a:r>
            <a:endParaRPr lang="en-US" sz="2700" dirty="0">
              <a:solidFill>
                <a:srgbClr val="FF0000"/>
              </a:solidFill>
            </a:endParaRPr>
          </a:p>
        </p:txBody>
      </p:sp>
      <p:sp>
        <p:nvSpPr>
          <p:cNvPr id="9" name="TextBox 8"/>
          <p:cNvSpPr txBox="1"/>
          <p:nvPr/>
        </p:nvSpPr>
        <p:spPr>
          <a:xfrm>
            <a:off x="4800600" y="3867558"/>
            <a:ext cx="2514600" cy="507831"/>
          </a:xfrm>
          <a:prstGeom prst="rect">
            <a:avLst/>
          </a:prstGeom>
          <a:noFill/>
        </p:spPr>
        <p:txBody>
          <a:bodyPr wrap="square" rtlCol="0">
            <a:spAutoFit/>
          </a:bodyPr>
          <a:lstStyle/>
          <a:p>
            <a:r>
              <a:rPr lang="en-US" sz="2700" dirty="0" smtClean="0">
                <a:solidFill>
                  <a:srgbClr val="FF0000"/>
                </a:solidFill>
              </a:rPr>
              <a:t>Fission</a:t>
            </a:r>
            <a:endParaRPr lang="en-US" sz="2700" dirty="0">
              <a:solidFill>
                <a:srgbClr val="FF0000"/>
              </a:solidFill>
            </a:endParaRPr>
          </a:p>
        </p:txBody>
      </p:sp>
      <p:sp>
        <p:nvSpPr>
          <p:cNvPr id="10" name="TextBox 9"/>
          <p:cNvSpPr txBox="1"/>
          <p:nvPr/>
        </p:nvSpPr>
        <p:spPr>
          <a:xfrm>
            <a:off x="6858000" y="5090658"/>
            <a:ext cx="1676400" cy="1200329"/>
          </a:xfrm>
          <a:prstGeom prst="rect">
            <a:avLst/>
          </a:prstGeom>
          <a:noFill/>
        </p:spPr>
        <p:txBody>
          <a:bodyPr wrap="square" rtlCol="0">
            <a:spAutoFit/>
          </a:bodyPr>
          <a:lstStyle/>
          <a:p>
            <a:r>
              <a:rPr lang="en-US" dirty="0" smtClean="0">
                <a:hlinkClick r:id="rId3"/>
              </a:rPr>
              <a:t>EUGLENA</a:t>
            </a:r>
            <a:r>
              <a:rPr lang="en-US" dirty="0" smtClean="0"/>
              <a:t>: min 5:05 shows flagella fairly well</a:t>
            </a:r>
            <a:endParaRPr lang="en-US" dirty="0"/>
          </a:p>
        </p:txBody>
      </p:sp>
      <p:sp>
        <p:nvSpPr>
          <p:cNvPr id="11" name="TextBox 10"/>
          <p:cNvSpPr txBox="1"/>
          <p:nvPr/>
        </p:nvSpPr>
        <p:spPr>
          <a:xfrm>
            <a:off x="5334000" y="3359727"/>
            <a:ext cx="1257300" cy="507831"/>
          </a:xfrm>
          <a:prstGeom prst="rect">
            <a:avLst/>
          </a:prstGeom>
          <a:noFill/>
        </p:spPr>
        <p:txBody>
          <a:bodyPr wrap="square" rtlCol="0">
            <a:spAutoFit/>
          </a:bodyPr>
          <a:lstStyle/>
          <a:p>
            <a:r>
              <a:rPr lang="en-US" sz="2700" dirty="0" smtClean="0">
                <a:solidFill>
                  <a:srgbClr val="FF0000"/>
                </a:solidFill>
              </a:rPr>
              <a:t>Auto / </a:t>
            </a:r>
            <a:endParaRPr lang="en-US" sz="2700" dirty="0">
              <a:solidFill>
                <a:srgbClr val="FF0000"/>
              </a:solidFill>
            </a:endParaRPr>
          </a:p>
        </p:txBody>
      </p:sp>
    </p:spTree>
    <p:extLst>
      <p:ext uri="{BB962C8B-B14F-4D97-AF65-F5344CB8AC3E}">
        <p14:creationId xmlns:p14="http://schemas.microsoft.com/office/powerpoint/2010/main" val="24291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4238"/>
          </a:xfrm>
        </p:spPr>
        <p:txBody>
          <a:bodyPr/>
          <a:lstStyle/>
          <a:p>
            <a:r>
              <a:rPr lang="en-US" dirty="0" err="1" smtClean="0"/>
              <a:t>Volvox</a:t>
            </a:r>
            <a:endParaRPr lang="en-US" dirty="0"/>
          </a:p>
        </p:txBody>
      </p:sp>
      <p:sp>
        <p:nvSpPr>
          <p:cNvPr id="3" name="Content Placeholder 2"/>
          <p:cNvSpPr>
            <a:spLocks noGrp="1"/>
          </p:cNvSpPr>
          <p:nvPr>
            <p:ph idx="1"/>
          </p:nvPr>
        </p:nvSpPr>
        <p:spPr>
          <a:xfrm>
            <a:off x="457200" y="1219200"/>
            <a:ext cx="8229600" cy="2895600"/>
          </a:xfrm>
        </p:spPr>
        <p:txBody>
          <a:bodyPr>
            <a:normAutofit fontScale="77500" lnSpcReduction="20000"/>
          </a:bodyPr>
          <a:lstStyle/>
          <a:p>
            <a:r>
              <a:rPr lang="en-US" dirty="0" smtClean="0"/>
              <a:t>Some work with each other – combining flagella and teamwork…</a:t>
            </a:r>
          </a:p>
          <a:p>
            <a:r>
              <a:rPr lang="en-US" dirty="0" err="1" smtClean="0"/>
              <a:t>Volvox</a:t>
            </a:r>
            <a:r>
              <a:rPr lang="en-US" dirty="0" smtClean="0"/>
              <a:t> is actually many cells but each is an individual organism – they simply live together in a colony for the ease of life.</a:t>
            </a:r>
          </a:p>
          <a:p>
            <a:r>
              <a:rPr lang="en-US" dirty="0" smtClean="0"/>
              <a:t>Contain chlorophyll so must be _______________ but can also collect NUTRIENTS from the environment so considered both ________________________________</a:t>
            </a:r>
          </a:p>
          <a:p>
            <a:pPr marL="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50873" y="2810333"/>
            <a:ext cx="2514600" cy="507831"/>
          </a:xfrm>
          <a:prstGeom prst="rect">
            <a:avLst/>
          </a:prstGeom>
          <a:noFill/>
        </p:spPr>
        <p:txBody>
          <a:bodyPr wrap="square" rtlCol="0">
            <a:spAutoFit/>
          </a:bodyPr>
          <a:lstStyle/>
          <a:p>
            <a:r>
              <a:rPr lang="en-US" sz="2700" dirty="0" smtClean="0">
                <a:solidFill>
                  <a:srgbClr val="FF0000"/>
                </a:solidFill>
              </a:rPr>
              <a:t>Plant-like</a:t>
            </a:r>
            <a:endParaRPr lang="en-US" sz="2700" dirty="0">
              <a:solidFill>
                <a:srgbClr val="FF0000"/>
              </a:solidFill>
            </a:endParaRPr>
          </a:p>
        </p:txBody>
      </p:sp>
      <p:sp>
        <p:nvSpPr>
          <p:cNvPr id="7" name="TextBox 6"/>
          <p:cNvSpPr txBox="1"/>
          <p:nvPr/>
        </p:nvSpPr>
        <p:spPr>
          <a:xfrm>
            <a:off x="4152900" y="3352800"/>
            <a:ext cx="3390900" cy="507831"/>
          </a:xfrm>
          <a:prstGeom prst="rect">
            <a:avLst/>
          </a:prstGeom>
          <a:noFill/>
        </p:spPr>
        <p:txBody>
          <a:bodyPr wrap="square" rtlCol="0">
            <a:spAutoFit/>
          </a:bodyPr>
          <a:lstStyle/>
          <a:p>
            <a:r>
              <a:rPr lang="en-US" sz="2700" dirty="0" smtClean="0">
                <a:solidFill>
                  <a:srgbClr val="FF0000"/>
                </a:solidFill>
              </a:rPr>
              <a:t>Auto and heterotroph</a:t>
            </a:r>
            <a:endParaRPr lang="en-US" sz="2700" dirty="0">
              <a:solidFill>
                <a:srgbClr val="FF0000"/>
              </a:solidFill>
            </a:endParaRPr>
          </a:p>
        </p:txBody>
      </p:sp>
    </p:spTree>
    <p:extLst>
      <p:ext uri="{BB962C8B-B14F-4D97-AF65-F5344CB8AC3E}">
        <p14:creationId xmlns:p14="http://schemas.microsoft.com/office/powerpoint/2010/main" val="61344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4238"/>
          </a:xfrm>
        </p:spPr>
        <p:txBody>
          <a:bodyPr/>
          <a:lstStyle/>
          <a:p>
            <a:r>
              <a:rPr lang="en-US" dirty="0" err="1" smtClean="0"/>
              <a:t>Volvox</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066800"/>
            <a:ext cx="8458200" cy="3046988"/>
          </a:xfrm>
          <a:prstGeom prst="rect">
            <a:avLst/>
          </a:prstGeom>
          <a:noFill/>
        </p:spPr>
        <p:txBody>
          <a:bodyPr wrap="square" rtlCol="0">
            <a:spAutoFit/>
          </a:bodyPr>
          <a:lstStyle/>
          <a:p>
            <a:pPr marL="342900" indent="-342900">
              <a:buFont typeface="Arial" pitchFamily="34" charset="0"/>
              <a:buChar char="•"/>
            </a:pPr>
            <a:r>
              <a:rPr lang="en-US" sz="2400" dirty="0" smtClean="0"/>
              <a:t>Each of the cells have two flagella and they must coordinate them to cause motion for the entire colony.</a:t>
            </a:r>
          </a:p>
          <a:p>
            <a:pPr marL="342900" indent="-342900">
              <a:buFont typeface="Arial" pitchFamily="34" charset="0"/>
              <a:buChar char="•"/>
            </a:pPr>
            <a:r>
              <a:rPr lang="en-US" sz="2400" dirty="0" smtClean="0"/>
              <a:t>They have a red “eye” spot that can help determine light.</a:t>
            </a:r>
          </a:p>
          <a:p>
            <a:pPr marL="342900" indent="-342900">
              <a:buFont typeface="Arial" pitchFamily="34" charset="0"/>
              <a:buChar char="•"/>
            </a:pPr>
            <a:r>
              <a:rPr lang="en-US" sz="2400" dirty="0" smtClean="0"/>
              <a:t>They work together but seem to have poles (so they know forward and back.</a:t>
            </a:r>
          </a:p>
          <a:p>
            <a:pPr marL="342900" indent="-342900">
              <a:buFont typeface="Arial" pitchFamily="34" charset="0"/>
              <a:buChar char="•"/>
            </a:pPr>
            <a:r>
              <a:rPr lang="en-US" sz="2400" dirty="0" smtClean="0"/>
              <a:t>The </a:t>
            </a:r>
            <a:r>
              <a:rPr lang="en-US" sz="2400" dirty="0" err="1" smtClean="0"/>
              <a:t>volvox</a:t>
            </a:r>
            <a:r>
              <a:rPr lang="en-US" sz="2400" dirty="0" smtClean="0"/>
              <a:t> colony will reproduce new cells through asexual reproduction, but also has the ability to go to sexual reproduction so two separate colonies would be needed.</a:t>
            </a:r>
            <a:endParaRPr lang="en-US" sz="2400" dirty="0"/>
          </a:p>
        </p:txBody>
      </p:sp>
      <p:sp>
        <p:nvSpPr>
          <p:cNvPr id="4" name="TextBox 3"/>
          <p:cNvSpPr txBox="1"/>
          <p:nvPr/>
        </p:nvSpPr>
        <p:spPr>
          <a:xfrm>
            <a:off x="3962400" y="4495800"/>
            <a:ext cx="4495800" cy="369332"/>
          </a:xfrm>
          <a:prstGeom prst="rect">
            <a:avLst/>
          </a:prstGeom>
          <a:noFill/>
        </p:spPr>
        <p:txBody>
          <a:bodyPr wrap="square" rtlCol="0">
            <a:spAutoFit/>
          </a:bodyPr>
          <a:lstStyle/>
          <a:p>
            <a:r>
              <a:rPr lang="en-US" dirty="0" err="1" smtClean="0">
                <a:hlinkClick r:id="rId3"/>
              </a:rPr>
              <a:t>Volvox</a:t>
            </a:r>
            <a:r>
              <a:rPr lang="en-US" dirty="0" smtClean="0">
                <a:hlinkClick r:id="rId3"/>
              </a:rPr>
              <a:t> Dances!</a:t>
            </a:r>
            <a:endParaRPr lang="en-US" dirty="0"/>
          </a:p>
        </p:txBody>
      </p:sp>
      <p:sp>
        <p:nvSpPr>
          <p:cNvPr id="3" name="TextBox 2"/>
          <p:cNvSpPr txBox="1"/>
          <p:nvPr/>
        </p:nvSpPr>
        <p:spPr>
          <a:xfrm>
            <a:off x="3962400" y="5181600"/>
            <a:ext cx="2667000" cy="369332"/>
          </a:xfrm>
          <a:prstGeom prst="rect">
            <a:avLst/>
          </a:prstGeom>
          <a:noFill/>
        </p:spPr>
        <p:txBody>
          <a:bodyPr wrap="square" rtlCol="0">
            <a:spAutoFit/>
          </a:bodyPr>
          <a:lstStyle/>
          <a:p>
            <a:r>
              <a:rPr lang="en-US" dirty="0" err="1" smtClean="0">
                <a:hlinkClick r:id="rId4"/>
              </a:rPr>
              <a:t>Volvox</a:t>
            </a:r>
            <a:r>
              <a:rPr lang="en-US" dirty="0" smtClean="0">
                <a:hlinkClick r:id="rId4"/>
              </a:rPr>
              <a:t> – showing flagella</a:t>
            </a:r>
            <a:endParaRPr lang="en-US" dirty="0"/>
          </a:p>
        </p:txBody>
      </p:sp>
    </p:spTree>
    <p:extLst>
      <p:ext uri="{BB962C8B-B14F-4D97-AF65-F5344CB8AC3E}">
        <p14:creationId xmlns:p14="http://schemas.microsoft.com/office/powerpoint/2010/main" val="2212780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a:bodyPr>
          <a:lstStyle/>
          <a:p>
            <a:r>
              <a:rPr lang="en-US" sz="3200" dirty="0" err="1" smtClean="0">
                <a:solidFill>
                  <a:srgbClr val="FF0000"/>
                </a:solidFill>
              </a:rPr>
              <a:t>Protist</a:t>
            </a:r>
            <a:r>
              <a:rPr lang="en-US" sz="3200" dirty="0" smtClean="0">
                <a:solidFill>
                  <a:srgbClr val="FF0000"/>
                </a:solidFill>
              </a:rPr>
              <a:t> Web Adventure</a:t>
            </a:r>
            <a:endParaRPr lang="en-US"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517105"/>
              </p:ext>
            </p:extLst>
          </p:nvPr>
        </p:nvGraphicFramePr>
        <p:xfrm>
          <a:off x="266700" y="533400"/>
          <a:ext cx="8153400" cy="59436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457200">
                <a:tc>
                  <a:txBody>
                    <a:bodyPr/>
                    <a:lstStyle/>
                    <a:p>
                      <a:r>
                        <a:rPr lang="en-US" u="sng" dirty="0" smtClean="0">
                          <a:solidFill>
                            <a:sysClr val="windowText" lastClr="000000"/>
                          </a:solidFill>
                        </a:rPr>
                        <a:t>Name of </a:t>
                      </a:r>
                      <a:r>
                        <a:rPr lang="en-US" u="sng" dirty="0" err="1" smtClean="0">
                          <a:solidFill>
                            <a:sysClr val="windowText" lastClr="000000"/>
                          </a:solidFill>
                        </a:rPr>
                        <a:t>Protist</a:t>
                      </a:r>
                      <a:endParaRPr lang="en-US"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u="sng" dirty="0" smtClean="0">
                          <a:solidFill>
                            <a:sysClr val="windowText" lastClr="000000"/>
                          </a:solidFill>
                        </a:rPr>
                        <a:t>Amoeba</a:t>
                      </a:r>
                      <a:endParaRPr lang="en-US"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u="sng" dirty="0" smtClean="0">
                          <a:solidFill>
                            <a:sysClr val="windowText" lastClr="000000"/>
                          </a:solidFill>
                        </a:rPr>
                        <a:t>Paramecium</a:t>
                      </a:r>
                      <a:endParaRPr lang="en-US"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14400">
                <a:tc>
                  <a:txBody>
                    <a:bodyPr/>
                    <a:lstStyle/>
                    <a:p>
                      <a:r>
                        <a:rPr lang="en-US" dirty="0" smtClean="0"/>
                        <a:t>Gets food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4400">
                <a:tc>
                  <a:txBody>
                    <a:bodyPr/>
                    <a:lstStyle/>
                    <a:p>
                      <a:r>
                        <a:rPr lang="en-US" dirty="0" smtClean="0"/>
                        <a:t>Digests food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14400">
                <a:tc>
                  <a:txBody>
                    <a:bodyPr/>
                    <a:lstStyle/>
                    <a:p>
                      <a:r>
                        <a:rPr lang="en-US" dirty="0" smtClean="0"/>
                        <a:t>Gets rid of waste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4400">
                <a:tc>
                  <a:txBody>
                    <a:bodyPr/>
                    <a:lstStyle/>
                    <a:p>
                      <a:r>
                        <a:rPr lang="en-US" dirty="0" smtClean="0"/>
                        <a:t>Moves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14400">
                <a:tc>
                  <a:txBody>
                    <a:bodyPr/>
                    <a:lstStyle/>
                    <a:p>
                      <a:r>
                        <a:rPr lang="en-US" dirty="0" smtClean="0"/>
                        <a:t>Oxygen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14400">
                <a:tc>
                  <a:txBody>
                    <a:bodyPr/>
                    <a:lstStyle/>
                    <a:p>
                      <a:r>
                        <a:rPr lang="en-US" dirty="0" smtClean="0"/>
                        <a:t>Reproduces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2199361" y="1074571"/>
            <a:ext cx="2133600" cy="369332"/>
          </a:xfrm>
          <a:prstGeom prst="rect">
            <a:avLst/>
          </a:prstGeom>
          <a:noFill/>
        </p:spPr>
        <p:txBody>
          <a:bodyPr wrap="square" rtlCol="0">
            <a:spAutoFit/>
          </a:bodyPr>
          <a:lstStyle/>
          <a:p>
            <a:r>
              <a:rPr lang="en-US" dirty="0" smtClean="0"/>
              <a:t>Surrounds the food</a:t>
            </a:r>
            <a:endParaRPr lang="en-US" dirty="0"/>
          </a:p>
        </p:txBody>
      </p:sp>
      <p:sp>
        <p:nvSpPr>
          <p:cNvPr id="6" name="TextBox 5"/>
          <p:cNvSpPr txBox="1"/>
          <p:nvPr/>
        </p:nvSpPr>
        <p:spPr>
          <a:xfrm>
            <a:off x="2161783" y="1981200"/>
            <a:ext cx="2133600" cy="646331"/>
          </a:xfrm>
          <a:prstGeom prst="rect">
            <a:avLst/>
          </a:prstGeom>
          <a:noFill/>
        </p:spPr>
        <p:txBody>
          <a:bodyPr wrap="square" rtlCol="0">
            <a:spAutoFit/>
          </a:bodyPr>
          <a:lstStyle/>
          <a:p>
            <a:r>
              <a:rPr lang="en-US" dirty="0" smtClean="0"/>
              <a:t>Slowly brings it into the cell to digest</a:t>
            </a:r>
            <a:endParaRPr lang="en-US" dirty="0"/>
          </a:p>
        </p:txBody>
      </p:sp>
      <p:sp>
        <p:nvSpPr>
          <p:cNvPr id="7" name="TextBox 6"/>
          <p:cNvSpPr txBox="1"/>
          <p:nvPr/>
        </p:nvSpPr>
        <p:spPr>
          <a:xfrm>
            <a:off x="2161783" y="2819400"/>
            <a:ext cx="2819400" cy="830997"/>
          </a:xfrm>
          <a:prstGeom prst="rect">
            <a:avLst/>
          </a:prstGeom>
          <a:noFill/>
        </p:spPr>
        <p:txBody>
          <a:bodyPr wrap="square" rtlCol="0">
            <a:spAutoFit/>
          </a:bodyPr>
          <a:lstStyle/>
          <a:p>
            <a:r>
              <a:rPr lang="en-US" sz="1600" dirty="0" smtClean="0"/>
              <a:t>Waste exits through a vacuole.</a:t>
            </a:r>
          </a:p>
          <a:p>
            <a:r>
              <a:rPr lang="en-US" sz="1600" dirty="0" smtClean="0"/>
              <a:t>Moves and leaves the waste behind.</a:t>
            </a:r>
            <a:endParaRPr lang="en-US" sz="1600" dirty="0"/>
          </a:p>
        </p:txBody>
      </p:sp>
      <p:sp>
        <p:nvSpPr>
          <p:cNvPr id="8" name="TextBox 7"/>
          <p:cNvSpPr txBox="1"/>
          <p:nvPr/>
        </p:nvSpPr>
        <p:spPr>
          <a:xfrm>
            <a:off x="2199361" y="3799562"/>
            <a:ext cx="2362200" cy="369332"/>
          </a:xfrm>
          <a:prstGeom prst="rect">
            <a:avLst/>
          </a:prstGeom>
          <a:noFill/>
        </p:spPr>
        <p:txBody>
          <a:bodyPr wrap="square" rtlCol="0">
            <a:spAutoFit/>
          </a:bodyPr>
          <a:lstStyle/>
          <a:p>
            <a:r>
              <a:rPr lang="en-US" dirty="0" smtClean="0"/>
              <a:t>Uses pseudopods</a:t>
            </a:r>
            <a:endParaRPr lang="en-US" dirty="0"/>
          </a:p>
        </p:txBody>
      </p:sp>
      <p:sp>
        <p:nvSpPr>
          <p:cNvPr id="9" name="TextBox 8"/>
          <p:cNvSpPr txBox="1"/>
          <p:nvPr/>
        </p:nvSpPr>
        <p:spPr>
          <a:xfrm>
            <a:off x="2165958" y="4648200"/>
            <a:ext cx="3091842" cy="646331"/>
          </a:xfrm>
          <a:prstGeom prst="rect">
            <a:avLst/>
          </a:prstGeom>
          <a:noFill/>
        </p:spPr>
        <p:txBody>
          <a:bodyPr wrap="square" rtlCol="0">
            <a:spAutoFit/>
          </a:bodyPr>
          <a:lstStyle/>
          <a:p>
            <a:r>
              <a:rPr lang="en-US" dirty="0" smtClean="0"/>
              <a:t>Gets oxygen from water, soil, or other animals it lives on.</a:t>
            </a:r>
            <a:endParaRPr lang="en-US" dirty="0"/>
          </a:p>
        </p:txBody>
      </p:sp>
      <p:sp>
        <p:nvSpPr>
          <p:cNvPr id="10" name="TextBox 9"/>
          <p:cNvSpPr txBox="1"/>
          <p:nvPr/>
        </p:nvSpPr>
        <p:spPr>
          <a:xfrm>
            <a:off x="2199361" y="5638800"/>
            <a:ext cx="2781822" cy="369332"/>
          </a:xfrm>
          <a:prstGeom prst="rect">
            <a:avLst/>
          </a:prstGeom>
          <a:noFill/>
        </p:spPr>
        <p:txBody>
          <a:bodyPr wrap="square" rtlCol="0">
            <a:spAutoFit/>
          </a:bodyPr>
          <a:lstStyle/>
          <a:p>
            <a:r>
              <a:rPr lang="en-US" dirty="0" smtClean="0"/>
              <a:t>Through binary FISSION</a:t>
            </a:r>
            <a:endParaRPr lang="en-US" dirty="0"/>
          </a:p>
        </p:txBody>
      </p:sp>
      <p:sp>
        <p:nvSpPr>
          <p:cNvPr id="11" name="TextBox 10"/>
          <p:cNvSpPr txBox="1"/>
          <p:nvPr/>
        </p:nvSpPr>
        <p:spPr>
          <a:xfrm>
            <a:off x="5562600" y="1074571"/>
            <a:ext cx="2819400" cy="738664"/>
          </a:xfrm>
          <a:prstGeom prst="rect">
            <a:avLst/>
          </a:prstGeom>
          <a:noFill/>
        </p:spPr>
        <p:txBody>
          <a:bodyPr wrap="square" rtlCol="0">
            <a:spAutoFit/>
          </a:bodyPr>
          <a:lstStyle/>
          <a:p>
            <a:r>
              <a:rPr lang="en-US" sz="1400" dirty="0" smtClean="0"/>
              <a:t>Uses </a:t>
            </a:r>
            <a:r>
              <a:rPr lang="en-US" sz="1400" dirty="0" err="1" smtClean="0"/>
              <a:t>cillia</a:t>
            </a:r>
            <a:r>
              <a:rPr lang="en-US" sz="1400" dirty="0" smtClean="0"/>
              <a:t> to help ingest food (“sweep” it in)</a:t>
            </a:r>
          </a:p>
          <a:p>
            <a:r>
              <a:rPr lang="en-US" sz="1400" dirty="0" smtClean="0"/>
              <a:t>Also uses oral groove to catch food</a:t>
            </a:r>
            <a:endParaRPr lang="en-US" sz="1400" dirty="0"/>
          </a:p>
        </p:txBody>
      </p:sp>
      <p:sp>
        <p:nvSpPr>
          <p:cNvPr id="12" name="TextBox 11"/>
          <p:cNvSpPr txBox="1"/>
          <p:nvPr/>
        </p:nvSpPr>
        <p:spPr>
          <a:xfrm>
            <a:off x="5570428" y="1981200"/>
            <a:ext cx="2133600" cy="646331"/>
          </a:xfrm>
          <a:prstGeom prst="rect">
            <a:avLst/>
          </a:prstGeom>
          <a:noFill/>
        </p:spPr>
        <p:txBody>
          <a:bodyPr wrap="square" rtlCol="0">
            <a:spAutoFit/>
          </a:bodyPr>
          <a:lstStyle/>
          <a:p>
            <a:r>
              <a:rPr lang="en-US" dirty="0" smtClean="0"/>
              <a:t>Digested by food vacuole</a:t>
            </a:r>
            <a:endParaRPr lang="en-US" dirty="0"/>
          </a:p>
        </p:txBody>
      </p:sp>
      <p:sp>
        <p:nvSpPr>
          <p:cNvPr id="13" name="TextBox 12"/>
          <p:cNvSpPr txBox="1"/>
          <p:nvPr/>
        </p:nvSpPr>
        <p:spPr>
          <a:xfrm>
            <a:off x="5604875" y="2911732"/>
            <a:ext cx="2533912" cy="646331"/>
          </a:xfrm>
          <a:prstGeom prst="rect">
            <a:avLst/>
          </a:prstGeom>
          <a:noFill/>
        </p:spPr>
        <p:txBody>
          <a:bodyPr wrap="square" rtlCol="0">
            <a:spAutoFit/>
          </a:bodyPr>
          <a:lstStyle/>
          <a:p>
            <a:r>
              <a:rPr lang="en-US" dirty="0" smtClean="0"/>
              <a:t>Released through anal pore</a:t>
            </a:r>
            <a:endParaRPr lang="en-US" dirty="0"/>
          </a:p>
        </p:txBody>
      </p:sp>
      <p:sp>
        <p:nvSpPr>
          <p:cNvPr id="14" name="TextBox 13"/>
          <p:cNvSpPr txBox="1"/>
          <p:nvPr/>
        </p:nvSpPr>
        <p:spPr>
          <a:xfrm>
            <a:off x="5570428" y="3810000"/>
            <a:ext cx="2533912" cy="369332"/>
          </a:xfrm>
          <a:prstGeom prst="rect">
            <a:avLst/>
          </a:prstGeom>
          <a:noFill/>
        </p:spPr>
        <p:txBody>
          <a:bodyPr wrap="square" rtlCol="0">
            <a:spAutoFit/>
          </a:bodyPr>
          <a:lstStyle/>
          <a:p>
            <a:r>
              <a:rPr lang="en-US" dirty="0" smtClean="0"/>
              <a:t>Cilia</a:t>
            </a:r>
            <a:endParaRPr lang="en-US" dirty="0"/>
          </a:p>
        </p:txBody>
      </p:sp>
      <p:sp>
        <p:nvSpPr>
          <p:cNvPr id="15" name="TextBox 14"/>
          <p:cNvSpPr txBox="1"/>
          <p:nvPr/>
        </p:nvSpPr>
        <p:spPr>
          <a:xfrm>
            <a:off x="5570428" y="4648200"/>
            <a:ext cx="2533912" cy="646331"/>
          </a:xfrm>
          <a:prstGeom prst="rect">
            <a:avLst/>
          </a:prstGeom>
          <a:noFill/>
        </p:spPr>
        <p:txBody>
          <a:bodyPr wrap="square" rtlCol="0">
            <a:spAutoFit/>
          </a:bodyPr>
          <a:lstStyle/>
          <a:p>
            <a:r>
              <a:rPr lang="en-US" dirty="0" smtClean="0"/>
              <a:t>From the water that it lives in.</a:t>
            </a:r>
            <a:endParaRPr lang="en-US" dirty="0"/>
          </a:p>
        </p:txBody>
      </p:sp>
      <p:sp>
        <p:nvSpPr>
          <p:cNvPr id="16" name="TextBox 15"/>
          <p:cNvSpPr txBox="1"/>
          <p:nvPr/>
        </p:nvSpPr>
        <p:spPr>
          <a:xfrm>
            <a:off x="5562600" y="5638800"/>
            <a:ext cx="2743200" cy="923330"/>
          </a:xfrm>
          <a:prstGeom prst="rect">
            <a:avLst/>
          </a:prstGeom>
          <a:noFill/>
        </p:spPr>
        <p:txBody>
          <a:bodyPr wrap="square" rtlCol="0">
            <a:spAutoFit/>
          </a:bodyPr>
          <a:lstStyle/>
          <a:p>
            <a:r>
              <a:rPr lang="en-US" dirty="0" smtClean="0"/>
              <a:t>Sexual and Asexual as needed.  Asexual is most common.</a:t>
            </a:r>
            <a:endParaRPr lang="en-US" dirty="0"/>
          </a:p>
        </p:txBody>
      </p:sp>
    </p:spTree>
    <p:extLst>
      <p:ext uri="{BB962C8B-B14F-4D97-AF65-F5344CB8AC3E}">
        <p14:creationId xmlns:p14="http://schemas.microsoft.com/office/powerpoint/2010/main" val="35290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a:bodyPr>
          <a:lstStyle/>
          <a:p>
            <a:r>
              <a:rPr lang="en-US" sz="3200" dirty="0" err="1" smtClean="0">
                <a:solidFill>
                  <a:srgbClr val="FF0000"/>
                </a:solidFill>
              </a:rPr>
              <a:t>Protist</a:t>
            </a:r>
            <a:r>
              <a:rPr lang="en-US" sz="3200" dirty="0" smtClean="0">
                <a:solidFill>
                  <a:srgbClr val="FF0000"/>
                </a:solidFill>
              </a:rPr>
              <a:t> Web Adventure</a:t>
            </a:r>
            <a:endParaRPr lang="en-US"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9177844"/>
              </p:ext>
            </p:extLst>
          </p:nvPr>
        </p:nvGraphicFramePr>
        <p:xfrm>
          <a:off x="266700" y="533400"/>
          <a:ext cx="8153400" cy="59436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457200">
                <a:tc>
                  <a:txBody>
                    <a:bodyPr/>
                    <a:lstStyle/>
                    <a:p>
                      <a:r>
                        <a:rPr lang="en-US" u="sng" dirty="0" smtClean="0">
                          <a:solidFill>
                            <a:sysClr val="windowText" lastClr="000000"/>
                          </a:solidFill>
                        </a:rPr>
                        <a:t>Name of </a:t>
                      </a:r>
                      <a:r>
                        <a:rPr lang="en-US" u="sng" dirty="0" err="1" smtClean="0">
                          <a:solidFill>
                            <a:sysClr val="windowText" lastClr="000000"/>
                          </a:solidFill>
                        </a:rPr>
                        <a:t>Protist</a:t>
                      </a:r>
                      <a:endParaRPr lang="en-US"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u="sng" dirty="0" smtClean="0">
                          <a:solidFill>
                            <a:sysClr val="windowText" lastClr="000000"/>
                          </a:solidFill>
                        </a:rPr>
                        <a:t>Euglena</a:t>
                      </a:r>
                      <a:endParaRPr lang="en-US"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u="sng" dirty="0" err="1" smtClean="0">
                          <a:solidFill>
                            <a:sysClr val="windowText" lastClr="000000"/>
                          </a:solidFill>
                        </a:rPr>
                        <a:t>Volvox</a:t>
                      </a:r>
                      <a:endParaRPr lang="en-US"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14400">
                <a:tc>
                  <a:txBody>
                    <a:bodyPr/>
                    <a:lstStyle/>
                    <a:p>
                      <a:r>
                        <a:rPr lang="en-US" dirty="0" smtClean="0"/>
                        <a:t>Gets food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4400">
                <a:tc>
                  <a:txBody>
                    <a:bodyPr/>
                    <a:lstStyle/>
                    <a:p>
                      <a:r>
                        <a:rPr lang="en-US" dirty="0" smtClean="0"/>
                        <a:t>Digests food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14400">
                <a:tc>
                  <a:txBody>
                    <a:bodyPr/>
                    <a:lstStyle/>
                    <a:p>
                      <a:r>
                        <a:rPr lang="en-US" dirty="0" smtClean="0"/>
                        <a:t>Gets rid of waste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4400">
                <a:tc>
                  <a:txBody>
                    <a:bodyPr/>
                    <a:lstStyle/>
                    <a:p>
                      <a:r>
                        <a:rPr lang="en-US" dirty="0" smtClean="0"/>
                        <a:t>Moves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14400">
                <a:tc>
                  <a:txBody>
                    <a:bodyPr/>
                    <a:lstStyle/>
                    <a:p>
                      <a:r>
                        <a:rPr lang="en-US" dirty="0" smtClean="0"/>
                        <a:t>Oxygen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14400">
                <a:tc>
                  <a:txBody>
                    <a:bodyPr/>
                    <a:lstStyle/>
                    <a:p>
                      <a:r>
                        <a:rPr lang="en-US" dirty="0" smtClean="0"/>
                        <a:t>Reproduces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2165958" y="905294"/>
            <a:ext cx="3396642" cy="830997"/>
          </a:xfrm>
          <a:prstGeom prst="rect">
            <a:avLst/>
          </a:prstGeom>
          <a:noFill/>
        </p:spPr>
        <p:txBody>
          <a:bodyPr wrap="square" rtlCol="0">
            <a:spAutoFit/>
          </a:bodyPr>
          <a:lstStyle/>
          <a:p>
            <a:r>
              <a:rPr lang="en-US" sz="1600" dirty="0" smtClean="0"/>
              <a:t>Contains chloroplasts which have chlorophyll to produce their own food.</a:t>
            </a:r>
          </a:p>
          <a:p>
            <a:r>
              <a:rPr lang="en-US" sz="1600" dirty="0" smtClean="0"/>
              <a:t>Can also move to food</a:t>
            </a:r>
            <a:endParaRPr lang="en-US" sz="1600" dirty="0"/>
          </a:p>
        </p:txBody>
      </p:sp>
      <p:sp>
        <p:nvSpPr>
          <p:cNvPr id="6" name="TextBox 5"/>
          <p:cNvSpPr txBox="1"/>
          <p:nvPr/>
        </p:nvSpPr>
        <p:spPr>
          <a:xfrm>
            <a:off x="2161782" y="1981200"/>
            <a:ext cx="3096017" cy="369332"/>
          </a:xfrm>
          <a:prstGeom prst="rect">
            <a:avLst/>
          </a:prstGeom>
          <a:noFill/>
        </p:spPr>
        <p:txBody>
          <a:bodyPr wrap="square" rtlCol="0">
            <a:spAutoFit/>
          </a:bodyPr>
          <a:lstStyle/>
          <a:p>
            <a:r>
              <a:rPr lang="en-US" dirty="0" smtClean="0"/>
              <a:t>Store food in vacuoles</a:t>
            </a:r>
            <a:endParaRPr lang="en-US" dirty="0"/>
          </a:p>
        </p:txBody>
      </p:sp>
      <p:sp>
        <p:nvSpPr>
          <p:cNvPr id="7" name="TextBox 6"/>
          <p:cNvSpPr txBox="1"/>
          <p:nvPr/>
        </p:nvSpPr>
        <p:spPr>
          <a:xfrm>
            <a:off x="2161783" y="2819400"/>
            <a:ext cx="2819400" cy="369332"/>
          </a:xfrm>
          <a:prstGeom prst="rect">
            <a:avLst/>
          </a:prstGeom>
          <a:noFill/>
        </p:spPr>
        <p:txBody>
          <a:bodyPr wrap="square" rtlCol="0">
            <a:spAutoFit/>
          </a:bodyPr>
          <a:lstStyle/>
          <a:p>
            <a:r>
              <a:rPr lang="en-US" dirty="0" smtClean="0"/>
              <a:t>Through a vacuole</a:t>
            </a:r>
            <a:endParaRPr lang="en-US" dirty="0"/>
          </a:p>
        </p:txBody>
      </p:sp>
      <p:sp>
        <p:nvSpPr>
          <p:cNvPr id="8" name="TextBox 7"/>
          <p:cNvSpPr txBox="1"/>
          <p:nvPr/>
        </p:nvSpPr>
        <p:spPr>
          <a:xfrm>
            <a:off x="2199361" y="3799562"/>
            <a:ext cx="2362200" cy="369332"/>
          </a:xfrm>
          <a:prstGeom prst="rect">
            <a:avLst/>
          </a:prstGeom>
          <a:noFill/>
        </p:spPr>
        <p:txBody>
          <a:bodyPr wrap="square" rtlCol="0">
            <a:spAutoFit/>
          </a:bodyPr>
          <a:lstStyle/>
          <a:p>
            <a:r>
              <a:rPr lang="en-US" dirty="0" smtClean="0"/>
              <a:t>Uses flagellum</a:t>
            </a:r>
            <a:endParaRPr lang="en-US" dirty="0"/>
          </a:p>
        </p:txBody>
      </p:sp>
      <p:sp>
        <p:nvSpPr>
          <p:cNvPr id="9" name="TextBox 8"/>
          <p:cNvSpPr txBox="1"/>
          <p:nvPr/>
        </p:nvSpPr>
        <p:spPr>
          <a:xfrm>
            <a:off x="2165958" y="4648200"/>
            <a:ext cx="3091842" cy="646331"/>
          </a:xfrm>
          <a:prstGeom prst="rect">
            <a:avLst/>
          </a:prstGeom>
          <a:noFill/>
        </p:spPr>
        <p:txBody>
          <a:bodyPr wrap="square" rtlCol="0">
            <a:spAutoFit/>
          </a:bodyPr>
          <a:lstStyle/>
          <a:p>
            <a:r>
              <a:rPr lang="en-US" dirty="0" smtClean="0"/>
              <a:t>Gets oxygen from the fresh water or soil they live in.</a:t>
            </a:r>
            <a:endParaRPr lang="en-US" dirty="0"/>
          </a:p>
        </p:txBody>
      </p:sp>
      <p:sp>
        <p:nvSpPr>
          <p:cNvPr id="10" name="TextBox 9"/>
          <p:cNvSpPr txBox="1"/>
          <p:nvPr/>
        </p:nvSpPr>
        <p:spPr>
          <a:xfrm>
            <a:off x="2199361" y="5638800"/>
            <a:ext cx="2781822" cy="369332"/>
          </a:xfrm>
          <a:prstGeom prst="rect">
            <a:avLst/>
          </a:prstGeom>
          <a:noFill/>
        </p:spPr>
        <p:txBody>
          <a:bodyPr wrap="square" rtlCol="0">
            <a:spAutoFit/>
          </a:bodyPr>
          <a:lstStyle/>
          <a:p>
            <a:r>
              <a:rPr lang="en-US" dirty="0" smtClean="0"/>
              <a:t>Through binary FISSION</a:t>
            </a:r>
            <a:endParaRPr lang="en-US" dirty="0"/>
          </a:p>
        </p:txBody>
      </p:sp>
      <p:sp>
        <p:nvSpPr>
          <p:cNvPr id="11" name="TextBox 10"/>
          <p:cNvSpPr txBox="1"/>
          <p:nvPr/>
        </p:nvSpPr>
        <p:spPr>
          <a:xfrm>
            <a:off x="5561033" y="999374"/>
            <a:ext cx="2819400" cy="954107"/>
          </a:xfrm>
          <a:prstGeom prst="rect">
            <a:avLst/>
          </a:prstGeom>
          <a:noFill/>
        </p:spPr>
        <p:txBody>
          <a:bodyPr wrap="square" rtlCol="0">
            <a:spAutoFit/>
          </a:bodyPr>
          <a:lstStyle/>
          <a:p>
            <a:r>
              <a:rPr lang="en-US" sz="1400" dirty="0" smtClean="0"/>
              <a:t>Contains chlorophyll to produce its own food.</a:t>
            </a:r>
          </a:p>
          <a:p>
            <a:r>
              <a:rPr lang="en-US" sz="1400" dirty="0" smtClean="0"/>
              <a:t>Can also move to find food – mostly algae</a:t>
            </a:r>
            <a:endParaRPr lang="en-US" sz="1400" dirty="0"/>
          </a:p>
        </p:txBody>
      </p:sp>
      <p:sp>
        <p:nvSpPr>
          <p:cNvPr id="12" name="TextBox 11"/>
          <p:cNvSpPr txBox="1"/>
          <p:nvPr/>
        </p:nvSpPr>
        <p:spPr>
          <a:xfrm>
            <a:off x="5561033" y="1888867"/>
            <a:ext cx="2810005" cy="923330"/>
          </a:xfrm>
          <a:prstGeom prst="rect">
            <a:avLst/>
          </a:prstGeom>
          <a:noFill/>
        </p:spPr>
        <p:txBody>
          <a:bodyPr wrap="square" rtlCol="0">
            <a:spAutoFit/>
          </a:bodyPr>
          <a:lstStyle/>
          <a:p>
            <a:r>
              <a:rPr lang="en-US" dirty="0" smtClean="0"/>
              <a:t>Digests by absorption through the cell surface (if outside source)</a:t>
            </a:r>
            <a:endParaRPr lang="en-US" dirty="0"/>
          </a:p>
        </p:txBody>
      </p:sp>
      <p:sp>
        <p:nvSpPr>
          <p:cNvPr id="13" name="TextBox 12"/>
          <p:cNvSpPr txBox="1"/>
          <p:nvPr/>
        </p:nvSpPr>
        <p:spPr>
          <a:xfrm>
            <a:off x="5604875" y="2911732"/>
            <a:ext cx="2533912" cy="369332"/>
          </a:xfrm>
          <a:prstGeom prst="rect">
            <a:avLst/>
          </a:prstGeom>
          <a:noFill/>
        </p:spPr>
        <p:txBody>
          <a:bodyPr wrap="square" rtlCol="0">
            <a:spAutoFit/>
          </a:bodyPr>
          <a:lstStyle/>
          <a:p>
            <a:r>
              <a:rPr lang="en-US" dirty="0" smtClean="0"/>
              <a:t>Using specialized cells?</a:t>
            </a:r>
            <a:endParaRPr lang="en-US" dirty="0"/>
          </a:p>
        </p:txBody>
      </p:sp>
      <p:sp>
        <p:nvSpPr>
          <p:cNvPr id="14" name="TextBox 13"/>
          <p:cNvSpPr txBox="1"/>
          <p:nvPr/>
        </p:nvSpPr>
        <p:spPr>
          <a:xfrm>
            <a:off x="5570428" y="3810000"/>
            <a:ext cx="2533912" cy="369332"/>
          </a:xfrm>
          <a:prstGeom prst="rect">
            <a:avLst/>
          </a:prstGeom>
          <a:noFill/>
        </p:spPr>
        <p:txBody>
          <a:bodyPr wrap="square" rtlCol="0">
            <a:spAutoFit/>
          </a:bodyPr>
          <a:lstStyle/>
          <a:p>
            <a:r>
              <a:rPr lang="en-US" dirty="0" smtClean="0"/>
              <a:t>Flagellum and teamwork</a:t>
            </a:r>
            <a:endParaRPr lang="en-US" dirty="0"/>
          </a:p>
        </p:txBody>
      </p:sp>
      <p:sp>
        <p:nvSpPr>
          <p:cNvPr id="15" name="TextBox 14"/>
          <p:cNvSpPr txBox="1"/>
          <p:nvPr/>
        </p:nvSpPr>
        <p:spPr>
          <a:xfrm>
            <a:off x="5570428" y="4648200"/>
            <a:ext cx="2533912" cy="646331"/>
          </a:xfrm>
          <a:prstGeom prst="rect">
            <a:avLst/>
          </a:prstGeom>
          <a:noFill/>
        </p:spPr>
        <p:txBody>
          <a:bodyPr wrap="square" rtlCol="0">
            <a:spAutoFit/>
          </a:bodyPr>
          <a:lstStyle/>
          <a:p>
            <a:r>
              <a:rPr lang="en-US" dirty="0" smtClean="0"/>
              <a:t>From the water that it lives in.</a:t>
            </a:r>
            <a:endParaRPr lang="en-US" dirty="0"/>
          </a:p>
        </p:txBody>
      </p:sp>
      <p:sp>
        <p:nvSpPr>
          <p:cNvPr id="16" name="TextBox 15"/>
          <p:cNvSpPr txBox="1"/>
          <p:nvPr/>
        </p:nvSpPr>
        <p:spPr>
          <a:xfrm>
            <a:off x="5562600" y="5638800"/>
            <a:ext cx="2533912" cy="646331"/>
          </a:xfrm>
          <a:prstGeom prst="rect">
            <a:avLst/>
          </a:prstGeom>
          <a:noFill/>
        </p:spPr>
        <p:txBody>
          <a:bodyPr wrap="square" rtlCol="0">
            <a:spAutoFit/>
          </a:bodyPr>
          <a:lstStyle/>
          <a:p>
            <a:r>
              <a:rPr lang="en-US" dirty="0" smtClean="0"/>
              <a:t>Sexual OR Asexual as needed</a:t>
            </a:r>
            <a:endParaRPr lang="en-US" dirty="0"/>
          </a:p>
        </p:txBody>
      </p:sp>
    </p:spTree>
    <p:extLst>
      <p:ext uri="{BB962C8B-B14F-4D97-AF65-F5344CB8AC3E}">
        <p14:creationId xmlns:p14="http://schemas.microsoft.com/office/powerpoint/2010/main" val="390996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cell</a:t>
            </a:r>
            <a:endParaRPr lang="en-US" dirty="0"/>
          </a:p>
        </p:txBody>
      </p:sp>
      <p:sp>
        <p:nvSpPr>
          <p:cNvPr id="3" name="Content Placeholder 2"/>
          <p:cNvSpPr>
            <a:spLocks noGrp="1"/>
          </p:cNvSpPr>
          <p:nvPr>
            <p:ph idx="1"/>
          </p:nvPr>
        </p:nvSpPr>
        <p:spPr/>
        <p:txBody>
          <a:bodyPr/>
          <a:lstStyle/>
          <a:p>
            <a:r>
              <a:rPr lang="en-US" dirty="0" smtClean="0"/>
              <a:t>Remember that we compared the parts of a cell to a city?  To a school?</a:t>
            </a:r>
          </a:p>
          <a:p>
            <a:endParaRPr lang="en-US" dirty="0"/>
          </a:p>
          <a:p>
            <a:r>
              <a:rPr lang="en-US" dirty="0" smtClean="0"/>
              <a:t>Color the NAME the same color you choose to color in the organelle.  For example, if you color in the word “nucleus” with blue, then also color in that portion of the cell in blue.</a:t>
            </a:r>
            <a:endParaRPr lang="en-US" dirty="0"/>
          </a:p>
        </p:txBody>
      </p:sp>
    </p:spTree>
    <p:extLst>
      <p:ext uri="{BB962C8B-B14F-4D97-AF65-F5344CB8AC3E}">
        <p14:creationId xmlns:p14="http://schemas.microsoft.com/office/powerpoint/2010/main" val="996552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Cell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67120"/>
            <a:ext cx="6067425" cy="539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27629" y="5562600"/>
            <a:ext cx="457200" cy="461665"/>
          </a:xfrm>
          <a:prstGeom prst="rect">
            <a:avLst/>
          </a:prstGeom>
          <a:noFill/>
        </p:spPr>
        <p:txBody>
          <a:bodyPr wrap="square" rtlCol="0">
            <a:spAutoFit/>
          </a:bodyPr>
          <a:lstStyle/>
          <a:p>
            <a:r>
              <a:rPr lang="en-US" sz="2400" b="1" dirty="0" smtClean="0">
                <a:solidFill>
                  <a:srgbClr val="FF0000"/>
                </a:solidFill>
              </a:rPr>
              <a:t>A.</a:t>
            </a:r>
            <a:endParaRPr lang="en-US" sz="2400" b="1" dirty="0">
              <a:solidFill>
                <a:srgbClr val="FF0000"/>
              </a:solidFill>
            </a:endParaRPr>
          </a:p>
        </p:txBody>
      </p:sp>
      <p:sp>
        <p:nvSpPr>
          <p:cNvPr id="6" name="TextBox 5"/>
          <p:cNvSpPr txBox="1"/>
          <p:nvPr/>
        </p:nvSpPr>
        <p:spPr>
          <a:xfrm>
            <a:off x="6278150" y="5331767"/>
            <a:ext cx="457200" cy="461665"/>
          </a:xfrm>
          <a:prstGeom prst="rect">
            <a:avLst/>
          </a:prstGeom>
          <a:noFill/>
        </p:spPr>
        <p:txBody>
          <a:bodyPr wrap="square" rtlCol="0">
            <a:spAutoFit/>
          </a:bodyPr>
          <a:lstStyle/>
          <a:p>
            <a:r>
              <a:rPr lang="en-US" sz="2400" b="1" dirty="0">
                <a:solidFill>
                  <a:srgbClr val="FF0000"/>
                </a:solidFill>
              </a:rPr>
              <a:t>B</a:t>
            </a:r>
            <a:r>
              <a:rPr lang="en-US" sz="2400" b="1" dirty="0" smtClean="0">
                <a:solidFill>
                  <a:srgbClr val="FF0000"/>
                </a:solidFill>
              </a:rPr>
              <a:t>.</a:t>
            </a:r>
            <a:endParaRPr lang="en-US" sz="2400" b="1" dirty="0">
              <a:solidFill>
                <a:srgbClr val="FF0000"/>
              </a:solidFill>
            </a:endParaRPr>
          </a:p>
        </p:txBody>
      </p:sp>
      <p:sp>
        <p:nvSpPr>
          <p:cNvPr id="7" name="TextBox 6"/>
          <p:cNvSpPr txBox="1"/>
          <p:nvPr/>
        </p:nvSpPr>
        <p:spPr>
          <a:xfrm>
            <a:off x="4953000" y="6233786"/>
            <a:ext cx="457200" cy="461665"/>
          </a:xfrm>
          <a:prstGeom prst="rect">
            <a:avLst/>
          </a:prstGeom>
          <a:noFill/>
        </p:spPr>
        <p:txBody>
          <a:bodyPr wrap="square" rtlCol="0">
            <a:spAutoFit/>
          </a:bodyPr>
          <a:lstStyle/>
          <a:p>
            <a:r>
              <a:rPr lang="en-US" sz="2400" b="1" dirty="0">
                <a:solidFill>
                  <a:srgbClr val="FF0000"/>
                </a:solidFill>
              </a:rPr>
              <a:t>F</a:t>
            </a:r>
            <a:r>
              <a:rPr lang="en-US" sz="2400" b="1" dirty="0" smtClean="0">
                <a:solidFill>
                  <a:srgbClr val="FF0000"/>
                </a:solidFill>
              </a:rPr>
              <a:t>.</a:t>
            </a:r>
            <a:endParaRPr lang="en-US" sz="2400" b="1" dirty="0">
              <a:solidFill>
                <a:srgbClr val="FF0000"/>
              </a:solidFill>
            </a:endParaRPr>
          </a:p>
        </p:txBody>
      </p:sp>
      <p:sp>
        <p:nvSpPr>
          <p:cNvPr id="8" name="TextBox 7"/>
          <p:cNvSpPr txBox="1"/>
          <p:nvPr/>
        </p:nvSpPr>
        <p:spPr>
          <a:xfrm>
            <a:off x="2927959" y="6260924"/>
            <a:ext cx="457200" cy="461665"/>
          </a:xfrm>
          <a:prstGeom prst="rect">
            <a:avLst/>
          </a:prstGeom>
          <a:noFill/>
        </p:spPr>
        <p:txBody>
          <a:bodyPr wrap="square" rtlCol="0">
            <a:spAutoFit/>
          </a:bodyPr>
          <a:lstStyle/>
          <a:p>
            <a:r>
              <a:rPr lang="en-US" sz="2400" b="1" dirty="0">
                <a:solidFill>
                  <a:srgbClr val="FF0000"/>
                </a:solidFill>
              </a:rPr>
              <a:t>F</a:t>
            </a:r>
            <a:r>
              <a:rPr lang="en-US" sz="2400" b="1" dirty="0" smtClean="0">
                <a:solidFill>
                  <a:srgbClr val="FF0000"/>
                </a:solidFill>
              </a:rPr>
              <a:t>.</a:t>
            </a:r>
            <a:endParaRPr lang="en-US" sz="2400" b="1" dirty="0">
              <a:solidFill>
                <a:srgbClr val="FF0000"/>
              </a:solidFill>
            </a:endParaRPr>
          </a:p>
        </p:txBody>
      </p:sp>
      <p:sp>
        <p:nvSpPr>
          <p:cNvPr id="9" name="TextBox 8"/>
          <p:cNvSpPr txBox="1"/>
          <p:nvPr/>
        </p:nvSpPr>
        <p:spPr>
          <a:xfrm>
            <a:off x="2444663" y="2819400"/>
            <a:ext cx="457200" cy="461665"/>
          </a:xfrm>
          <a:prstGeom prst="rect">
            <a:avLst/>
          </a:prstGeom>
          <a:noFill/>
        </p:spPr>
        <p:txBody>
          <a:bodyPr wrap="square" rtlCol="0">
            <a:spAutoFit/>
          </a:bodyPr>
          <a:lstStyle/>
          <a:p>
            <a:r>
              <a:rPr lang="en-US" sz="2400" b="1" dirty="0" smtClean="0">
                <a:solidFill>
                  <a:srgbClr val="FF0000"/>
                </a:solidFill>
              </a:rPr>
              <a:t>D.</a:t>
            </a:r>
            <a:endParaRPr lang="en-US" sz="2400" b="1" dirty="0">
              <a:solidFill>
                <a:srgbClr val="FF0000"/>
              </a:solidFill>
            </a:endParaRPr>
          </a:p>
        </p:txBody>
      </p:sp>
      <p:sp>
        <p:nvSpPr>
          <p:cNvPr id="10" name="TextBox 9"/>
          <p:cNvSpPr txBox="1"/>
          <p:nvPr/>
        </p:nvSpPr>
        <p:spPr>
          <a:xfrm>
            <a:off x="7515225" y="2588567"/>
            <a:ext cx="457200" cy="461665"/>
          </a:xfrm>
          <a:prstGeom prst="rect">
            <a:avLst/>
          </a:prstGeom>
          <a:noFill/>
        </p:spPr>
        <p:txBody>
          <a:bodyPr wrap="square" rtlCol="0">
            <a:spAutoFit/>
          </a:bodyPr>
          <a:lstStyle/>
          <a:p>
            <a:r>
              <a:rPr lang="en-US" sz="2400" b="1" dirty="0" smtClean="0">
                <a:solidFill>
                  <a:srgbClr val="FF0000"/>
                </a:solidFill>
              </a:rPr>
              <a:t>J.</a:t>
            </a:r>
            <a:endParaRPr lang="en-US" sz="2400" b="1" dirty="0">
              <a:solidFill>
                <a:srgbClr val="FF0000"/>
              </a:solidFill>
            </a:endParaRPr>
          </a:p>
        </p:txBody>
      </p:sp>
      <p:sp>
        <p:nvSpPr>
          <p:cNvPr id="11" name="TextBox 10"/>
          <p:cNvSpPr txBox="1"/>
          <p:nvPr/>
        </p:nvSpPr>
        <p:spPr>
          <a:xfrm>
            <a:off x="7435111" y="3016828"/>
            <a:ext cx="457200" cy="461665"/>
          </a:xfrm>
          <a:prstGeom prst="rect">
            <a:avLst/>
          </a:prstGeom>
          <a:noFill/>
        </p:spPr>
        <p:txBody>
          <a:bodyPr wrap="square" rtlCol="0">
            <a:spAutoFit/>
          </a:bodyPr>
          <a:lstStyle/>
          <a:p>
            <a:r>
              <a:rPr lang="en-US" sz="2400" b="1" dirty="0">
                <a:solidFill>
                  <a:srgbClr val="FF0000"/>
                </a:solidFill>
              </a:rPr>
              <a:t>I</a:t>
            </a: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1987463" y="4923365"/>
            <a:ext cx="457200" cy="461665"/>
          </a:xfrm>
          <a:prstGeom prst="rect">
            <a:avLst/>
          </a:prstGeom>
          <a:noFill/>
        </p:spPr>
        <p:txBody>
          <a:bodyPr wrap="square" rtlCol="0">
            <a:spAutoFit/>
          </a:bodyPr>
          <a:lstStyle/>
          <a:p>
            <a:r>
              <a:rPr lang="en-US" sz="2400" b="1" dirty="0">
                <a:solidFill>
                  <a:srgbClr val="FF0000"/>
                </a:solidFill>
              </a:rPr>
              <a:t>L</a:t>
            </a: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3962400" y="1676400"/>
            <a:ext cx="457200" cy="461665"/>
          </a:xfrm>
          <a:prstGeom prst="rect">
            <a:avLst/>
          </a:prstGeom>
          <a:noFill/>
        </p:spPr>
        <p:txBody>
          <a:bodyPr wrap="square" rtlCol="0">
            <a:spAutoFit/>
          </a:bodyPr>
          <a:lstStyle/>
          <a:p>
            <a:r>
              <a:rPr lang="en-US" sz="2400" b="1" dirty="0">
                <a:solidFill>
                  <a:srgbClr val="FF0000"/>
                </a:solidFill>
              </a:rPr>
              <a:t>K</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3228289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Animal Cell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584835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52109" y="4495800"/>
            <a:ext cx="457200" cy="461665"/>
          </a:xfrm>
          <a:prstGeom prst="rect">
            <a:avLst/>
          </a:prstGeom>
          <a:noFill/>
        </p:spPr>
        <p:txBody>
          <a:bodyPr wrap="square" rtlCol="0">
            <a:spAutoFit/>
          </a:bodyPr>
          <a:lstStyle/>
          <a:p>
            <a:r>
              <a:rPr lang="en-US" sz="2400" b="1" dirty="0" smtClean="0">
                <a:solidFill>
                  <a:srgbClr val="FF0000"/>
                </a:solidFill>
              </a:rPr>
              <a:t>A.</a:t>
            </a:r>
            <a:endParaRPr lang="en-US" sz="2400" b="1" dirty="0">
              <a:solidFill>
                <a:srgbClr val="FF0000"/>
              </a:solidFill>
            </a:endParaRPr>
          </a:p>
        </p:txBody>
      </p:sp>
      <p:sp>
        <p:nvSpPr>
          <p:cNvPr id="6" name="TextBox 5"/>
          <p:cNvSpPr txBox="1"/>
          <p:nvPr/>
        </p:nvSpPr>
        <p:spPr>
          <a:xfrm>
            <a:off x="1573060" y="1371600"/>
            <a:ext cx="457200" cy="461665"/>
          </a:xfrm>
          <a:prstGeom prst="rect">
            <a:avLst/>
          </a:prstGeom>
          <a:noFill/>
        </p:spPr>
        <p:txBody>
          <a:bodyPr wrap="square" rtlCol="0">
            <a:spAutoFit/>
          </a:bodyPr>
          <a:lstStyle/>
          <a:p>
            <a:r>
              <a:rPr lang="en-US" sz="2400" b="1" dirty="0" smtClean="0">
                <a:solidFill>
                  <a:srgbClr val="FF0000"/>
                </a:solidFill>
              </a:rPr>
              <a:t>A.</a:t>
            </a:r>
            <a:endParaRPr lang="en-US" sz="2400" b="1" dirty="0">
              <a:solidFill>
                <a:srgbClr val="FF0000"/>
              </a:solidFill>
            </a:endParaRPr>
          </a:p>
        </p:txBody>
      </p:sp>
      <p:sp>
        <p:nvSpPr>
          <p:cNvPr id="7" name="TextBox 6"/>
          <p:cNvSpPr txBox="1"/>
          <p:nvPr/>
        </p:nvSpPr>
        <p:spPr>
          <a:xfrm>
            <a:off x="4343400" y="1371599"/>
            <a:ext cx="457200" cy="461665"/>
          </a:xfrm>
          <a:prstGeom prst="rect">
            <a:avLst/>
          </a:prstGeom>
          <a:noFill/>
        </p:spPr>
        <p:txBody>
          <a:bodyPr wrap="square" rtlCol="0">
            <a:spAutoFit/>
          </a:bodyPr>
          <a:lstStyle/>
          <a:p>
            <a:r>
              <a:rPr lang="en-US" sz="2400" b="1" dirty="0">
                <a:solidFill>
                  <a:srgbClr val="FF0000"/>
                </a:solidFill>
              </a:rPr>
              <a:t>B</a:t>
            </a:r>
            <a:r>
              <a:rPr lang="en-US" sz="2400" b="1" dirty="0" smtClean="0">
                <a:solidFill>
                  <a:srgbClr val="FF0000"/>
                </a:solidFill>
              </a:rPr>
              <a:t>.</a:t>
            </a:r>
            <a:endParaRPr lang="en-US" sz="2400" b="1" dirty="0">
              <a:solidFill>
                <a:srgbClr val="FF0000"/>
              </a:solidFill>
            </a:endParaRPr>
          </a:p>
        </p:txBody>
      </p:sp>
      <p:sp>
        <p:nvSpPr>
          <p:cNvPr id="8" name="TextBox 7"/>
          <p:cNvSpPr txBox="1"/>
          <p:nvPr/>
        </p:nvSpPr>
        <p:spPr>
          <a:xfrm>
            <a:off x="4702479" y="1523998"/>
            <a:ext cx="457200" cy="461665"/>
          </a:xfrm>
          <a:prstGeom prst="rect">
            <a:avLst/>
          </a:prstGeom>
          <a:noFill/>
        </p:spPr>
        <p:txBody>
          <a:bodyPr wrap="square" rtlCol="0">
            <a:spAutoFit/>
          </a:bodyPr>
          <a:lstStyle/>
          <a:p>
            <a:r>
              <a:rPr lang="en-US" sz="2400" b="1" dirty="0" smtClean="0">
                <a:solidFill>
                  <a:srgbClr val="FF0000"/>
                </a:solidFill>
              </a:rPr>
              <a:t>E.</a:t>
            </a:r>
            <a:endParaRPr lang="en-US" sz="2400" b="1" dirty="0">
              <a:solidFill>
                <a:srgbClr val="FF0000"/>
              </a:solidFill>
            </a:endParaRPr>
          </a:p>
        </p:txBody>
      </p:sp>
      <p:sp>
        <p:nvSpPr>
          <p:cNvPr id="9" name="TextBox 8"/>
          <p:cNvSpPr txBox="1"/>
          <p:nvPr/>
        </p:nvSpPr>
        <p:spPr>
          <a:xfrm>
            <a:off x="5880709" y="2438400"/>
            <a:ext cx="457200" cy="461665"/>
          </a:xfrm>
          <a:prstGeom prst="rect">
            <a:avLst/>
          </a:prstGeom>
          <a:noFill/>
        </p:spPr>
        <p:txBody>
          <a:bodyPr wrap="square" rtlCol="0">
            <a:spAutoFit/>
          </a:bodyPr>
          <a:lstStyle/>
          <a:p>
            <a:r>
              <a:rPr lang="en-US" sz="2400" b="1" dirty="0">
                <a:solidFill>
                  <a:srgbClr val="FF0000"/>
                </a:solidFill>
              </a:rPr>
              <a:t>P</a:t>
            </a:r>
            <a:r>
              <a:rPr lang="en-US" sz="2400" b="1" dirty="0" smtClean="0">
                <a:solidFill>
                  <a:srgbClr val="FF0000"/>
                </a:solidFill>
              </a:rPr>
              <a:t>.</a:t>
            </a:r>
            <a:endParaRPr lang="en-US" sz="2400" b="1" dirty="0">
              <a:solidFill>
                <a:srgbClr val="FF0000"/>
              </a:solidFill>
            </a:endParaRPr>
          </a:p>
        </p:txBody>
      </p:sp>
      <p:sp>
        <p:nvSpPr>
          <p:cNvPr id="10" name="TextBox 9"/>
          <p:cNvSpPr txBox="1"/>
          <p:nvPr/>
        </p:nvSpPr>
        <p:spPr>
          <a:xfrm>
            <a:off x="6033108" y="2821632"/>
            <a:ext cx="520091" cy="461665"/>
          </a:xfrm>
          <a:prstGeom prst="rect">
            <a:avLst/>
          </a:prstGeom>
          <a:noFill/>
        </p:spPr>
        <p:txBody>
          <a:bodyPr wrap="square" rtlCol="0">
            <a:spAutoFit/>
          </a:bodyPr>
          <a:lstStyle/>
          <a:p>
            <a:r>
              <a:rPr lang="en-US" sz="2400" b="1" dirty="0" smtClean="0">
                <a:solidFill>
                  <a:srgbClr val="FF0000"/>
                </a:solidFill>
              </a:rPr>
              <a:t>O.</a:t>
            </a:r>
            <a:endParaRPr lang="en-US" sz="2400" b="1" dirty="0">
              <a:solidFill>
                <a:srgbClr val="FF0000"/>
              </a:solidFill>
            </a:endParaRPr>
          </a:p>
        </p:txBody>
      </p:sp>
      <p:sp>
        <p:nvSpPr>
          <p:cNvPr id="11" name="TextBox 10"/>
          <p:cNvSpPr txBox="1"/>
          <p:nvPr/>
        </p:nvSpPr>
        <p:spPr>
          <a:xfrm>
            <a:off x="5423509" y="4879032"/>
            <a:ext cx="457200" cy="461665"/>
          </a:xfrm>
          <a:prstGeom prst="rect">
            <a:avLst/>
          </a:prstGeom>
          <a:noFill/>
        </p:spPr>
        <p:txBody>
          <a:bodyPr wrap="square" rtlCol="0">
            <a:spAutoFit/>
          </a:bodyPr>
          <a:lstStyle/>
          <a:p>
            <a:r>
              <a:rPr lang="en-US" sz="2400" b="1" dirty="0">
                <a:solidFill>
                  <a:srgbClr val="FF0000"/>
                </a:solidFill>
              </a:rPr>
              <a:t>L</a:t>
            </a: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304800" y="4495799"/>
            <a:ext cx="457200" cy="461665"/>
          </a:xfrm>
          <a:prstGeom prst="rect">
            <a:avLst/>
          </a:prstGeom>
          <a:noFill/>
        </p:spPr>
        <p:txBody>
          <a:bodyPr wrap="square" rtlCol="0">
            <a:spAutoFit/>
          </a:bodyPr>
          <a:lstStyle/>
          <a:p>
            <a:r>
              <a:rPr lang="en-US" sz="2400" b="1" dirty="0">
                <a:solidFill>
                  <a:srgbClr val="FF0000"/>
                </a:solidFill>
              </a:rPr>
              <a:t>P</a:t>
            </a: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170145" y="3733800"/>
            <a:ext cx="591855" cy="461665"/>
          </a:xfrm>
          <a:prstGeom prst="rect">
            <a:avLst/>
          </a:prstGeom>
          <a:noFill/>
        </p:spPr>
        <p:txBody>
          <a:bodyPr wrap="square" rtlCol="0">
            <a:spAutoFit/>
          </a:bodyPr>
          <a:lstStyle/>
          <a:p>
            <a:r>
              <a:rPr lang="en-US" sz="2400" b="1" dirty="0" smtClean="0">
                <a:solidFill>
                  <a:srgbClr val="FF0000"/>
                </a:solidFill>
              </a:rPr>
              <a:t>G.</a:t>
            </a:r>
            <a:endParaRPr lang="en-US" sz="2400" b="1" dirty="0">
              <a:solidFill>
                <a:srgbClr val="FF0000"/>
              </a:solidFill>
            </a:endParaRPr>
          </a:p>
        </p:txBody>
      </p:sp>
      <p:sp>
        <p:nvSpPr>
          <p:cNvPr id="14" name="TextBox 13"/>
          <p:cNvSpPr txBox="1"/>
          <p:nvPr/>
        </p:nvSpPr>
        <p:spPr>
          <a:xfrm>
            <a:off x="170144" y="2900065"/>
            <a:ext cx="591855" cy="461665"/>
          </a:xfrm>
          <a:prstGeom prst="rect">
            <a:avLst/>
          </a:prstGeom>
          <a:noFill/>
        </p:spPr>
        <p:txBody>
          <a:bodyPr wrap="square" rtlCol="0">
            <a:spAutoFit/>
          </a:bodyPr>
          <a:lstStyle/>
          <a:p>
            <a:r>
              <a:rPr lang="en-US" sz="2400" b="1" dirty="0">
                <a:solidFill>
                  <a:srgbClr val="FF0000"/>
                </a:solidFill>
              </a:rPr>
              <a:t>K</a:t>
            </a:r>
            <a:r>
              <a:rPr lang="en-US" sz="2400" b="1" dirty="0" smtClean="0">
                <a:solidFill>
                  <a:srgbClr val="FF0000"/>
                </a:solidFill>
              </a:rPr>
              <a:t>.</a:t>
            </a:r>
            <a:endParaRPr lang="en-US" sz="2400" b="1" dirty="0">
              <a:solidFill>
                <a:srgbClr val="FF0000"/>
              </a:solidFill>
            </a:endParaRPr>
          </a:p>
        </p:txBody>
      </p:sp>
      <p:cxnSp>
        <p:nvCxnSpPr>
          <p:cNvPr id="15" name="Straight Connector 14"/>
          <p:cNvCxnSpPr>
            <a:endCxn id="9" idx="1"/>
          </p:cNvCxnSpPr>
          <p:nvPr/>
        </p:nvCxnSpPr>
        <p:spPr>
          <a:xfrm flipV="1">
            <a:off x="5159679" y="2669233"/>
            <a:ext cx="721030" cy="152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1"/>
          </p:cNvCxnSpPr>
          <p:nvPr/>
        </p:nvCxnSpPr>
        <p:spPr>
          <a:xfrm flipV="1">
            <a:off x="5438906" y="3052465"/>
            <a:ext cx="594202" cy="146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931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smtClean="0"/>
              <a:t>CELLS</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868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45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smtClean="0"/>
              <a:t>The Whole City…</a:t>
            </a:r>
          </a:p>
        </p:txBody>
      </p:sp>
      <p:pic>
        <p:nvPicPr>
          <p:cNvPr id="10" name="Picture 9"/>
          <p:cNvPicPr>
            <a:picLocks noChangeAspect="1"/>
          </p:cNvPicPr>
          <p:nvPr/>
        </p:nvPicPr>
        <p:blipFill rotWithShape="1">
          <a:blip r:embed="rId2"/>
          <a:srcRect t="3065"/>
          <a:stretch/>
        </p:blipFill>
        <p:spPr>
          <a:xfrm>
            <a:off x="0" y="1933575"/>
            <a:ext cx="8858250" cy="4924425"/>
          </a:xfrm>
          <a:prstGeom prst="rect">
            <a:avLst/>
          </a:prstGeom>
          <a:solidFill>
            <a:schemeClr val="accent4"/>
          </a:solidFill>
        </p:spPr>
      </p:pic>
      <p:sp>
        <p:nvSpPr>
          <p:cNvPr id="36868" name="TextBox 10"/>
          <p:cNvSpPr txBox="1">
            <a:spLocks noChangeArrowheads="1"/>
          </p:cNvSpPr>
          <p:nvPr/>
        </p:nvSpPr>
        <p:spPr bwMode="auto">
          <a:xfrm>
            <a:off x="4803775" y="4835525"/>
            <a:ext cx="9112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100">
                <a:solidFill>
                  <a:schemeClr val="tx1"/>
                </a:solidFill>
              </a:rPr>
              <a:t>Post </a:t>
            </a:r>
            <a:br>
              <a:rPr lang="en-US" altLang="en-US" sz="1100">
                <a:solidFill>
                  <a:schemeClr val="tx1"/>
                </a:solidFill>
              </a:rPr>
            </a:br>
            <a:r>
              <a:rPr lang="en-US" altLang="en-US" sz="1100">
                <a:solidFill>
                  <a:schemeClr val="tx1"/>
                </a:solidFill>
              </a:rPr>
              <a:t>Office</a:t>
            </a:r>
          </a:p>
        </p:txBody>
      </p:sp>
      <p:pic>
        <p:nvPicPr>
          <p:cNvPr id="36869" name="Picture 11" descr="animal9"/>
          <p:cNvPicPr>
            <a:picLocks noChangeAspect="1" noChangeArrowheads="1"/>
          </p:cNvPicPr>
          <p:nvPr/>
        </p:nvPicPr>
        <p:blipFill>
          <a:blip r:embed="rId3">
            <a:extLst>
              <a:ext uri="{28A0092B-C50C-407E-A947-70E740481C1C}">
                <a14:useLocalDpi xmlns:a14="http://schemas.microsoft.com/office/drawing/2010/main" val="0"/>
              </a:ext>
            </a:extLst>
          </a:blip>
          <a:srcRect l="33743"/>
          <a:stretch>
            <a:fillRect/>
          </a:stretch>
        </p:blipFill>
        <p:spPr bwMode="auto">
          <a:xfrm>
            <a:off x="3532188" y="5876925"/>
            <a:ext cx="836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3" y="5876925"/>
            <a:ext cx="515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023">
            <a:off x="2011363" y="6378575"/>
            <a:ext cx="2368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25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Cell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67120"/>
            <a:ext cx="6067425" cy="539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27629" y="5562600"/>
            <a:ext cx="457200" cy="461665"/>
          </a:xfrm>
          <a:prstGeom prst="rect">
            <a:avLst/>
          </a:prstGeom>
          <a:noFill/>
        </p:spPr>
        <p:txBody>
          <a:bodyPr wrap="square" rtlCol="0">
            <a:spAutoFit/>
          </a:bodyPr>
          <a:lstStyle/>
          <a:p>
            <a:r>
              <a:rPr lang="en-US" sz="2400" b="1" dirty="0" smtClean="0">
                <a:solidFill>
                  <a:srgbClr val="FF0000"/>
                </a:solidFill>
              </a:rPr>
              <a:t>A.</a:t>
            </a:r>
            <a:endParaRPr lang="en-US" sz="2400" b="1" dirty="0">
              <a:solidFill>
                <a:srgbClr val="FF0000"/>
              </a:solidFill>
            </a:endParaRPr>
          </a:p>
        </p:txBody>
      </p:sp>
      <p:sp>
        <p:nvSpPr>
          <p:cNvPr id="6" name="TextBox 5"/>
          <p:cNvSpPr txBox="1"/>
          <p:nvPr/>
        </p:nvSpPr>
        <p:spPr>
          <a:xfrm>
            <a:off x="6278150" y="5331767"/>
            <a:ext cx="457200" cy="461665"/>
          </a:xfrm>
          <a:prstGeom prst="rect">
            <a:avLst/>
          </a:prstGeom>
          <a:noFill/>
        </p:spPr>
        <p:txBody>
          <a:bodyPr wrap="square" rtlCol="0">
            <a:spAutoFit/>
          </a:bodyPr>
          <a:lstStyle/>
          <a:p>
            <a:r>
              <a:rPr lang="en-US" sz="2400" b="1" dirty="0">
                <a:solidFill>
                  <a:srgbClr val="FF0000"/>
                </a:solidFill>
              </a:rPr>
              <a:t>B</a:t>
            </a:r>
            <a:r>
              <a:rPr lang="en-US" sz="2400" b="1" dirty="0" smtClean="0">
                <a:solidFill>
                  <a:srgbClr val="FF0000"/>
                </a:solidFill>
              </a:rPr>
              <a:t>.</a:t>
            </a:r>
            <a:endParaRPr lang="en-US" sz="2400" b="1" dirty="0">
              <a:solidFill>
                <a:srgbClr val="FF0000"/>
              </a:solidFill>
            </a:endParaRPr>
          </a:p>
        </p:txBody>
      </p:sp>
      <p:sp>
        <p:nvSpPr>
          <p:cNvPr id="7" name="TextBox 6"/>
          <p:cNvSpPr txBox="1"/>
          <p:nvPr/>
        </p:nvSpPr>
        <p:spPr>
          <a:xfrm>
            <a:off x="4953000" y="6233786"/>
            <a:ext cx="457200" cy="461665"/>
          </a:xfrm>
          <a:prstGeom prst="rect">
            <a:avLst/>
          </a:prstGeom>
          <a:noFill/>
        </p:spPr>
        <p:txBody>
          <a:bodyPr wrap="square" rtlCol="0">
            <a:spAutoFit/>
          </a:bodyPr>
          <a:lstStyle/>
          <a:p>
            <a:r>
              <a:rPr lang="en-US" sz="2400" b="1" dirty="0">
                <a:solidFill>
                  <a:srgbClr val="FF0000"/>
                </a:solidFill>
              </a:rPr>
              <a:t>F</a:t>
            </a:r>
            <a:r>
              <a:rPr lang="en-US" sz="2400" b="1" dirty="0" smtClean="0">
                <a:solidFill>
                  <a:srgbClr val="FF0000"/>
                </a:solidFill>
              </a:rPr>
              <a:t>.</a:t>
            </a:r>
            <a:endParaRPr lang="en-US" sz="2400" b="1" dirty="0">
              <a:solidFill>
                <a:srgbClr val="FF0000"/>
              </a:solidFill>
            </a:endParaRPr>
          </a:p>
        </p:txBody>
      </p:sp>
      <p:sp>
        <p:nvSpPr>
          <p:cNvPr id="8" name="TextBox 7"/>
          <p:cNvSpPr txBox="1"/>
          <p:nvPr/>
        </p:nvSpPr>
        <p:spPr>
          <a:xfrm>
            <a:off x="2927959" y="6260924"/>
            <a:ext cx="457200" cy="461665"/>
          </a:xfrm>
          <a:prstGeom prst="rect">
            <a:avLst/>
          </a:prstGeom>
          <a:noFill/>
        </p:spPr>
        <p:txBody>
          <a:bodyPr wrap="square" rtlCol="0">
            <a:spAutoFit/>
          </a:bodyPr>
          <a:lstStyle/>
          <a:p>
            <a:r>
              <a:rPr lang="en-US" sz="2400" b="1" dirty="0">
                <a:solidFill>
                  <a:srgbClr val="FF0000"/>
                </a:solidFill>
              </a:rPr>
              <a:t>F</a:t>
            </a:r>
            <a:r>
              <a:rPr lang="en-US" sz="2400" b="1" dirty="0" smtClean="0">
                <a:solidFill>
                  <a:srgbClr val="FF0000"/>
                </a:solidFill>
              </a:rPr>
              <a:t>.</a:t>
            </a:r>
            <a:endParaRPr lang="en-US" sz="2400" b="1" dirty="0">
              <a:solidFill>
                <a:srgbClr val="FF0000"/>
              </a:solidFill>
            </a:endParaRPr>
          </a:p>
        </p:txBody>
      </p:sp>
      <p:sp>
        <p:nvSpPr>
          <p:cNvPr id="9" name="TextBox 8"/>
          <p:cNvSpPr txBox="1"/>
          <p:nvPr/>
        </p:nvSpPr>
        <p:spPr>
          <a:xfrm>
            <a:off x="2444663" y="2819400"/>
            <a:ext cx="457200" cy="461665"/>
          </a:xfrm>
          <a:prstGeom prst="rect">
            <a:avLst/>
          </a:prstGeom>
          <a:noFill/>
        </p:spPr>
        <p:txBody>
          <a:bodyPr wrap="square" rtlCol="0">
            <a:spAutoFit/>
          </a:bodyPr>
          <a:lstStyle/>
          <a:p>
            <a:r>
              <a:rPr lang="en-US" sz="2400" b="1" dirty="0" smtClean="0">
                <a:solidFill>
                  <a:srgbClr val="FF0000"/>
                </a:solidFill>
              </a:rPr>
              <a:t>D.</a:t>
            </a:r>
            <a:endParaRPr lang="en-US" sz="2400" b="1" dirty="0">
              <a:solidFill>
                <a:srgbClr val="FF0000"/>
              </a:solidFill>
            </a:endParaRPr>
          </a:p>
        </p:txBody>
      </p:sp>
      <p:sp>
        <p:nvSpPr>
          <p:cNvPr id="10" name="TextBox 9"/>
          <p:cNvSpPr txBox="1"/>
          <p:nvPr/>
        </p:nvSpPr>
        <p:spPr>
          <a:xfrm>
            <a:off x="7515225" y="2588567"/>
            <a:ext cx="457200" cy="461665"/>
          </a:xfrm>
          <a:prstGeom prst="rect">
            <a:avLst/>
          </a:prstGeom>
          <a:noFill/>
        </p:spPr>
        <p:txBody>
          <a:bodyPr wrap="square" rtlCol="0">
            <a:spAutoFit/>
          </a:bodyPr>
          <a:lstStyle/>
          <a:p>
            <a:r>
              <a:rPr lang="en-US" sz="2400" b="1" dirty="0" smtClean="0">
                <a:solidFill>
                  <a:srgbClr val="FF0000"/>
                </a:solidFill>
              </a:rPr>
              <a:t>J.</a:t>
            </a:r>
            <a:endParaRPr lang="en-US" sz="2400" b="1" dirty="0">
              <a:solidFill>
                <a:srgbClr val="FF0000"/>
              </a:solidFill>
            </a:endParaRPr>
          </a:p>
        </p:txBody>
      </p:sp>
      <p:sp>
        <p:nvSpPr>
          <p:cNvPr id="11" name="TextBox 10"/>
          <p:cNvSpPr txBox="1"/>
          <p:nvPr/>
        </p:nvSpPr>
        <p:spPr>
          <a:xfrm>
            <a:off x="7435111" y="3016828"/>
            <a:ext cx="457200" cy="461665"/>
          </a:xfrm>
          <a:prstGeom prst="rect">
            <a:avLst/>
          </a:prstGeom>
          <a:noFill/>
        </p:spPr>
        <p:txBody>
          <a:bodyPr wrap="square" rtlCol="0">
            <a:spAutoFit/>
          </a:bodyPr>
          <a:lstStyle/>
          <a:p>
            <a:r>
              <a:rPr lang="en-US" sz="2400" b="1" dirty="0">
                <a:solidFill>
                  <a:srgbClr val="FF0000"/>
                </a:solidFill>
              </a:rPr>
              <a:t>I</a:t>
            </a: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1987463" y="4923365"/>
            <a:ext cx="457200" cy="461665"/>
          </a:xfrm>
          <a:prstGeom prst="rect">
            <a:avLst/>
          </a:prstGeom>
          <a:noFill/>
        </p:spPr>
        <p:txBody>
          <a:bodyPr wrap="square" rtlCol="0">
            <a:spAutoFit/>
          </a:bodyPr>
          <a:lstStyle/>
          <a:p>
            <a:r>
              <a:rPr lang="en-US" sz="2400" b="1" dirty="0">
                <a:solidFill>
                  <a:srgbClr val="FF0000"/>
                </a:solidFill>
              </a:rPr>
              <a:t>L</a:t>
            </a: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3962400" y="1676400"/>
            <a:ext cx="457200" cy="461665"/>
          </a:xfrm>
          <a:prstGeom prst="rect">
            <a:avLst/>
          </a:prstGeom>
          <a:noFill/>
        </p:spPr>
        <p:txBody>
          <a:bodyPr wrap="square" rtlCol="0">
            <a:spAutoFit/>
          </a:bodyPr>
          <a:lstStyle/>
          <a:p>
            <a:r>
              <a:rPr lang="en-US" sz="2400" b="1" dirty="0">
                <a:solidFill>
                  <a:srgbClr val="FF0000"/>
                </a:solidFill>
              </a:rPr>
              <a:t>K</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67903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Animal Cell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584835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52109" y="4495800"/>
            <a:ext cx="457200" cy="461665"/>
          </a:xfrm>
          <a:prstGeom prst="rect">
            <a:avLst/>
          </a:prstGeom>
          <a:noFill/>
        </p:spPr>
        <p:txBody>
          <a:bodyPr wrap="square" rtlCol="0">
            <a:spAutoFit/>
          </a:bodyPr>
          <a:lstStyle/>
          <a:p>
            <a:r>
              <a:rPr lang="en-US" sz="2400" b="1" dirty="0" smtClean="0">
                <a:solidFill>
                  <a:srgbClr val="FF0000"/>
                </a:solidFill>
              </a:rPr>
              <a:t>A.</a:t>
            </a:r>
            <a:endParaRPr lang="en-US" sz="2400" b="1" dirty="0">
              <a:solidFill>
                <a:srgbClr val="FF0000"/>
              </a:solidFill>
            </a:endParaRPr>
          </a:p>
        </p:txBody>
      </p:sp>
      <p:sp>
        <p:nvSpPr>
          <p:cNvPr id="6" name="TextBox 5"/>
          <p:cNvSpPr txBox="1"/>
          <p:nvPr/>
        </p:nvSpPr>
        <p:spPr>
          <a:xfrm>
            <a:off x="1573060" y="1371600"/>
            <a:ext cx="457200" cy="461665"/>
          </a:xfrm>
          <a:prstGeom prst="rect">
            <a:avLst/>
          </a:prstGeom>
          <a:noFill/>
        </p:spPr>
        <p:txBody>
          <a:bodyPr wrap="square" rtlCol="0">
            <a:spAutoFit/>
          </a:bodyPr>
          <a:lstStyle/>
          <a:p>
            <a:r>
              <a:rPr lang="en-US" sz="2400" b="1" dirty="0" smtClean="0">
                <a:solidFill>
                  <a:srgbClr val="FF0000"/>
                </a:solidFill>
              </a:rPr>
              <a:t>A.</a:t>
            </a:r>
            <a:endParaRPr lang="en-US" sz="2400" b="1" dirty="0">
              <a:solidFill>
                <a:srgbClr val="FF0000"/>
              </a:solidFill>
            </a:endParaRPr>
          </a:p>
        </p:txBody>
      </p:sp>
      <p:sp>
        <p:nvSpPr>
          <p:cNvPr id="7" name="TextBox 6"/>
          <p:cNvSpPr txBox="1"/>
          <p:nvPr/>
        </p:nvSpPr>
        <p:spPr>
          <a:xfrm>
            <a:off x="4343400" y="1371599"/>
            <a:ext cx="457200" cy="461665"/>
          </a:xfrm>
          <a:prstGeom prst="rect">
            <a:avLst/>
          </a:prstGeom>
          <a:noFill/>
        </p:spPr>
        <p:txBody>
          <a:bodyPr wrap="square" rtlCol="0">
            <a:spAutoFit/>
          </a:bodyPr>
          <a:lstStyle/>
          <a:p>
            <a:r>
              <a:rPr lang="en-US" sz="2400" b="1" dirty="0">
                <a:solidFill>
                  <a:srgbClr val="FF0000"/>
                </a:solidFill>
              </a:rPr>
              <a:t>B</a:t>
            </a:r>
            <a:r>
              <a:rPr lang="en-US" sz="2400" b="1" dirty="0" smtClean="0">
                <a:solidFill>
                  <a:srgbClr val="FF0000"/>
                </a:solidFill>
              </a:rPr>
              <a:t>.</a:t>
            </a:r>
            <a:endParaRPr lang="en-US" sz="2400" b="1" dirty="0">
              <a:solidFill>
                <a:srgbClr val="FF0000"/>
              </a:solidFill>
            </a:endParaRPr>
          </a:p>
        </p:txBody>
      </p:sp>
      <p:sp>
        <p:nvSpPr>
          <p:cNvPr id="8" name="TextBox 7"/>
          <p:cNvSpPr txBox="1"/>
          <p:nvPr/>
        </p:nvSpPr>
        <p:spPr>
          <a:xfrm>
            <a:off x="4702479" y="1523998"/>
            <a:ext cx="457200" cy="461665"/>
          </a:xfrm>
          <a:prstGeom prst="rect">
            <a:avLst/>
          </a:prstGeom>
          <a:noFill/>
        </p:spPr>
        <p:txBody>
          <a:bodyPr wrap="square" rtlCol="0">
            <a:spAutoFit/>
          </a:bodyPr>
          <a:lstStyle/>
          <a:p>
            <a:r>
              <a:rPr lang="en-US" sz="2400" b="1" dirty="0" smtClean="0">
                <a:solidFill>
                  <a:srgbClr val="FF0000"/>
                </a:solidFill>
              </a:rPr>
              <a:t>E.</a:t>
            </a:r>
            <a:endParaRPr lang="en-US" sz="2400" b="1" dirty="0">
              <a:solidFill>
                <a:srgbClr val="FF0000"/>
              </a:solidFill>
            </a:endParaRPr>
          </a:p>
        </p:txBody>
      </p:sp>
      <p:sp>
        <p:nvSpPr>
          <p:cNvPr id="9" name="TextBox 8"/>
          <p:cNvSpPr txBox="1"/>
          <p:nvPr/>
        </p:nvSpPr>
        <p:spPr>
          <a:xfrm>
            <a:off x="5880709" y="2438400"/>
            <a:ext cx="457200" cy="461665"/>
          </a:xfrm>
          <a:prstGeom prst="rect">
            <a:avLst/>
          </a:prstGeom>
          <a:noFill/>
        </p:spPr>
        <p:txBody>
          <a:bodyPr wrap="square" rtlCol="0">
            <a:spAutoFit/>
          </a:bodyPr>
          <a:lstStyle/>
          <a:p>
            <a:r>
              <a:rPr lang="en-US" sz="2400" b="1" dirty="0">
                <a:solidFill>
                  <a:srgbClr val="FF0000"/>
                </a:solidFill>
              </a:rPr>
              <a:t>P</a:t>
            </a:r>
            <a:r>
              <a:rPr lang="en-US" sz="2400" b="1" dirty="0" smtClean="0">
                <a:solidFill>
                  <a:srgbClr val="FF0000"/>
                </a:solidFill>
              </a:rPr>
              <a:t>.</a:t>
            </a:r>
            <a:endParaRPr lang="en-US" sz="2400" b="1" dirty="0">
              <a:solidFill>
                <a:srgbClr val="FF0000"/>
              </a:solidFill>
            </a:endParaRPr>
          </a:p>
        </p:txBody>
      </p:sp>
      <p:sp>
        <p:nvSpPr>
          <p:cNvPr id="10" name="TextBox 9"/>
          <p:cNvSpPr txBox="1"/>
          <p:nvPr/>
        </p:nvSpPr>
        <p:spPr>
          <a:xfrm>
            <a:off x="6033108" y="2821632"/>
            <a:ext cx="520091" cy="461665"/>
          </a:xfrm>
          <a:prstGeom prst="rect">
            <a:avLst/>
          </a:prstGeom>
          <a:noFill/>
        </p:spPr>
        <p:txBody>
          <a:bodyPr wrap="square" rtlCol="0">
            <a:spAutoFit/>
          </a:bodyPr>
          <a:lstStyle/>
          <a:p>
            <a:r>
              <a:rPr lang="en-US" sz="2400" b="1" dirty="0" smtClean="0">
                <a:solidFill>
                  <a:srgbClr val="FF0000"/>
                </a:solidFill>
              </a:rPr>
              <a:t>O.</a:t>
            </a:r>
            <a:endParaRPr lang="en-US" sz="2400" b="1" dirty="0">
              <a:solidFill>
                <a:srgbClr val="FF0000"/>
              </a:solidFill>
            </a:endParaRPr>
          </a:p>
        </p:txBody>
      </p:sp>
      <p:sp>
        <p:nvSpPr>
          <p:cNvPr id="11" name="TextBox 10"/>
          <p:cNvSpPr txBox="1"/>
          <p:nvPr/>
        </p:nvSpPr>
        <p:spPr>
          <a:xfrm>
            <a:off x="5423509" y="4879032"/>
            <a:ext cx="457200" cy="461665"/>
          </a:xfrm>
          <a:prstGeom prst="rect">
            <a:avLst/>
          </a:prstGeom>
          <a:noFill/>
        </p:spPr>
        <p:txBody>
          <a:bodyPr wrap="square" rtlCol="0">
            <a:spAutoFit/>
          </a:bodyPr>
          <a:lstStyle/>
          <a:p>
            <a:r>
              <a:rPr lang="en-US" sz="2400" b="1" dirty="0">
                <a:solidFill>
                  <a:srgbClr val="FF0000"/>
                </a:solidFill>
              </a:rPr>
              <a:t>L</a:t>
            </a: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304800" y="4495799"/>
            <a:ext cx="457200" cy="461665"/>
          </a:xfrm>
          <a:prstGeom prst="rect">
            <a:avLst/>
          </a:prstGeom>
          <a:noFill/>
        </p:spPr>
        <p:txBody>
          <a:bodyPr wrap="square" rtlCol="0">
            <a:spAutoFit/>
          </a:bodyPr>
          <a:lstStyle/>
          <a:p>
            <a:r>
              <a:rPr lang="en-US" sz="2400" b="1" dirty="0">
                <a:solidFill>
                  <a:srgbClr val="FF0000"/>
                </a:solidFill>
              </a:rPr>
              <a:t>P</a:t>
            </a: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170145" y="3733800"/>
            <a:ext cx="591855" cy="461665"/>
          </a:xfrm>
          <a:prstGeom prst="rect">
            <a:avLst/>
          </a:prstGeom>
          <a:noFill/>
        </p:spPr>
        <p:txBody>
          <a:bodyPr wrap="square" rtlCol="0">
            <a:spAutoFit/>
          </a:bodyPr>
          <a:lstStyle/>
          <a:p>
            <a:r>
              <a:rPr lang="en-US" sz="2400" b="1" dirty="0" smtClean="0">
                <a:solidFill>
                  <a:srgbClr val="FF0000"/>
                </a:solidFill>
              </a:rPr>
              <a:t>G.</a:t>
            </a:r>
            <a:endParaRPr lang="en-US" sz="2400" b="1" dirty="0">
              <a:solidFill>
                <a:srgbClr val="FF0000"/>
              </a:solidFill>
            </a:endParaRPr>
          </a:p>
        </p:txBody>
      </p:sp>
      <p:sp>
        <p:nvSpPr>
          <p:cNvPr id="14" name="TextBox 13"/>
          <p:cNvSpPr txBox="1"/>
          <p:nvPr/>
        </p:nvSpPr>
        <p:spPr>
          <a:xfrm>
            <a:off x="170144" y="2900065"/>
            <a:ext cx="591855" cy="461665"/>
          </a:xfrm>
          <a:prstGeom prst="rect">
            <a:avLst/>
          </a:prstGeom>
          <a:noFill/>
        </p:spPr>
        <p:txBody>
          <a:bodyPr wrap="square" rtlCol="0">
            <a:spAutoFit/>
          </a:bodyPr>
          <a:lstStyle/>
          <a:p>
            <a:r>
              <a:rPr lang="en-US" sz="2400" b="1" dirty="0">
                <a:solidFill>
                  <a:srgbClr val="FF0000"/>
                </a:solidFill>
              </a:rPr>
              <a:t>K</a:t>
            </a:r>
            <a:r>
              <a:rPr lang="en-US" sz="2400" b="1" dirty="0" smtClean="0">
                <a:solidFill>
                  <a:srgbClr val="FF0000"/>
                </a:solidFill>
              </a:rPr>
              <a:t>.</a:t>
            </a:r>
            <a:endParaRPr lang="en-US" sz="2400" b="1" dirty="0">
              <a:solidFill>
                <a:srgbClr val="FF0000"/>
              </a:solidFill>
            </a:endParaRPr>
          </a:p>
        </p:txBody>
      </p:sp>
      <p:cxnSp>
        <p:nvCxnSpPr>
          <p:cNvPr id="15" name="Straight Connector 14"/>
          <p:cNvCxnSpPr>
            <a:endCxn id="9" idx="1"/>
          </p:cNvCxnSpPr>
          <p:nvPr/>
        </p:nvCxnSpPr>
        <p:spPr>
          <a:xfrm flipV="1">
            <a:off x="5159679" y="2669233"/>
            <a:ext cx="721030" cy="152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1"/>
          </p:cNvCxnSpPr>
          <p:nvPr/>
        </p:nvCxnSpPr>
        <p:spPr>
          <a:xfrm flipV="1">
            <a:off x="5438906" y="3052465"/>
            <a:ext cx="594202" cy="146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029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4251</TotalTime>
  <Words>994</Words>
  <Application>Microsoft Office PowerPoint</Application>
  <PresentationFormat>On-screen Show (4:3)</PresentationFormat>
  <Paragraphs>218</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Parts of a cell</vt:lpstr>
      <vt:lpstr>Plant Cell</vt:lpstr>
      <vt:lpstr>Animal Cell</vt:lpstr>
      <vt:lpstr>CELLS</vt:lpstr>
      <vt:lpstr>The Whole City…</vt:lpstr>
      <vt:lpstr>Plant Cell</vt:lpstr>
      <vt:lpstr>Animal Cell</vt:lpstr>
      <vt:lpstr>Protists…</vt:lpstr>
      <vt:lpstr>Amoeba</vt:lpstr>
      <vt:lpstr>Euglena</vt:lpstr>
      <vt:lpstr>Paramecium</vt:lpstr>
      <vt:lpstr>Volvox</vt:lpstr>
      <vt:lpstr>Protists…Animal? Plant? Fungus?</vt:lpstr>
      <vt:lpstr>Protists</vt:lpstr>
      <vt:lpstr>Protists – finding food</vt:lpstr>
      <vt:lpstr>Protists - locomotion</vt:lpstr>
      <vt:lpstr>Protists - locomotion</vt:lpstr>
      <vt:lpstr>Protists - locomotion</vt:lpstr>
      <vt:lpstr>Protists - locomotion</vt:lpstr>
      <vt:lpstr>Amoeba</vt:lpstr>
      <vt:lpstr>Paramecium</vt:lpstr>
      <vt:lpstr>Euglena</vt:lpstr>
      <vt:lpstr>Volvox</vt:lpstr>
      <vt:lpstr>Volvox</vt:lpstr>
      <vt:lpstr>Protist Web Adventure</vt:lpstr>
      <vt:lpstr>Protist Web Adventure</vt:lpstr>
    </vt:vector>
  </TitlesOfParts>
  <Company>Durham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Protists…</dc:title>
  <dc:creator>Audrey Garris</dc:creator>
  <cp:lastModifiedBy>Audrey Garris</cp:lastModifiedBy>
  <cp:revision>41</cp:revision>
  <cp:lastPrinted>2017-05-25T16:27:34Z</cp:lastPrinted>
  <dcterms:created xsi:type="dcterms:W3CDTF">2012-11-26T03:31:51Z</dcterms:created>
  <dcterms:modified xsi:type="dcterms:W3CDTF">2019-03-01T14:37:16Z</dcterms:modified>
</cp:coreProperties>
</file>