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61" r:id="rId2"/>
  </p:sldMasterIdLst>
  <p:notesMasterIdLst>
    <p:notesMasterId r:id="rId38"/>
  </p:notesMasterIdLst>
  <p:handoutMasterIdLst>
    <p:handoutMasterId r:id="rId39"/>
  </p:handoutMasterIdLst>
  <p:sldIdLst>
    <p:sldId id="6546" r:id="rId3"/>
    <p:sldId id="6547" r:id="rId4"/>
    <p:sldId id="6548" r:id="rId5"/>
    <p:sldId id="6549" r:id="rId6"/>
    <p:sldId id="6490" r:id="rId7"/>
    <p:sldId id="6542" r:id="rId8"/>
    <p:sldId id="6543" r:id="rId9"/>
    <p:sldId id="6544" r:id="rId10"/>
    <p:sldId id="6505" r:id="rId11"/>
    <p:sldId id="6540" r:id="rId12"/>
    <p:sldId id="6541" r:id="rId13"/>
    <p:sldId id="6552" r:id="rId14"/>
    <p:sldId id="6554" r:id="rId15"/>
    <p:sldId id="6553" r:id="rId16"/>
    <p:sldId id="6550" r:id="rId17"/>
    <p:sldId id="6520" r:id="rId18"/>
    <p:sldId id="6528" r:id="rId19"/>
    <p:sldId id="6551" r:id="rId20"/>
    <p:sldId id="6572" r:id="rId21"/>
    <p:sldId id="6556" r:id="rId22"/>
    <p:sldId id="6557" r:id="rId23"/>
    <p:sldId id="6558" r:id="rId24"/>
    <p:sldId id="6559" r:id="rId25"/>
    <p:sldId id="6560" r:id="rId26"/>
    <p:sldId id="6561" r:id="rId27"/>
    <p:sldId id="6562" r:id="rId28"/>
    <p:sldId id="6563" r:id="rId29"/>
    <p:sldId id="6565" r:id="rId30"/>
    <p:sldId id="6566" r:id="rId31"/>
    <p:sldId id="6567" r:id="rId32"/>
    <p:sldId id="6568" r:id="rId33"/>
    <p:sldId id="6569" r:id="rId34"/>
    <p:sldId id="6570" r:id="rId35"/>
    <p:sldId id="6571" r:id="rId36"/>
    <p:sldId id="6532" r:id="rId3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buChar char="n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buChar char="n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buChar char="n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buChar char="n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buChar char="n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CC66FF"/>
    <a:srgbClr val="CC00CC"/>
    <a:srgbClr val="FFCCCC"/>
    <a:srgbClr val="FF0000"/>
    <a:srgbClr val="FC445E"/>
    <a:srgbClr val="9900CC"/>
    <a:srgbClr val="0070C0"/>
    <a:srgbClr val="CC66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4558" autoAdjust="0"/>
    <p:restoredTop sz="99645" autoAdjust="0"/>
  </p:normalViewPr>
  <p:slideViewPr>
    <p:cSldViewPr>
      <p:cViewPr varScale="1">
        <p:scale>
          <a:sx n="69" d="100"/>
          <a:sy n="69" d="100"/>
        </p:scale>
        <p:origin x="77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1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1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41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415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41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fld id="{203DAC6E-532A-4CDC-98CD-2F2BAFC4B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560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7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477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89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477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477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477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fld id="{F3708135-7BC6-40DD-823D-3CBF1D136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998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08135-7BC6-40DD-823D-3CBF1D136BD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31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851416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51417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B8FD8-BBF8-4BC5-A9CD-A394D0E46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19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E5326-CC0A-4532-8889-BFFE93E2A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55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EAA8D-0F62-4C6E-A425-70BA97015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64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E41F5-213D-4215-81BD-D76CAFD66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12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EEC15-5FF5-4B09-A7F2-455D5C203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65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0BDD0-AA1B-48A1-8337-AD1E59FE0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71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25118-BB54-451A-812B-7F4435D4A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82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94C9D-DC19-413A-9D9C-087AE47A8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24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C2944-AF27-4E01-8619-D9B0FF15B5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05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D41A1-E111-4B05-83CD-375BF7B70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73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145DE-B189-4774-AB78-343DB6EB8C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92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7DED1-538E-4501-AF3A-3FFFA017E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687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7C95C-3450-4A48-A37C-2CB9F17CDB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1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E4986-23A8-4534-B92F-868CFEDD3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386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C1D8-0202-4356-B591-B43723188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00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C17EA-F959-446E-977A-96F5577FFB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699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BDF6B-4DCF-4A2F-95A5-B8049F325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259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CA393-F71D-46A7-B5BF-56CA0D61DE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360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40822-EE52-4037-8488-E5001C8B4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10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65218-371B-4CE8-B1FA-831B112B1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73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C1960-8D72-4AA5-A5A7-1E599D3BC0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D35FB-C765-4ED8-B936-DE4292932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65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12204-CE81-4354-84AF-6003D31BA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37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4CE99-369C-4EE1-AC75-13C93F463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60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5106B-F97A-4D0D-9355-CAE4B6E00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11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AD4CA-4569-4B20-AADC-63E00E4BC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69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850371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72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73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74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75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76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77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78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79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80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81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82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83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84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85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86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87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88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89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90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91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85039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5039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5039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50395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0BB2AF6-BCA3-4203-AF61-BB54EE1D0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50396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50" r:id="rId1"/>
    <p:sldLayoutId id="2147484525" r:id="rId2"/>
    <p:sldLayoutId id="2147484526" r:id="rId3"/>
    <p:sldLayoutId id="2147484527" r:id="rId4"/>
    <p:sldLayoutId id="2147484528" r:id="rId5"/>
    <p:sldLayoutId id="2147484529" r:id="rId6"/>
    <p:sldLayoutId id="2147484530" r:id="rId7"/>
    <p:sldLayoutId id="2147484531" r:id="rId8"/>
    <p:sldLayoutId id="2147484532" r:id="rId9"/>
    <p:sldLayoutId id="2147484533" r:id="rId10"/>
    <p:sldLayoutId id="2147484534" r:id="rId11"/>
    <p:sldLayoutId id="2147484535" r:id="rId12"/>
    <p:sldLayoutId id="214748453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4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fld id="{DDEC8477-AE9E-4DEB-9903-C1C136E76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37" r:id="rId1"/>
    <p:sldLayoutId id="2147484538" r:id="rId2"/>
    <p:sldLayoutId id="2147484539" r:id="rId3"/>
    <p:sldLayoutId id="2147484540" r:id="rId4"/>
    <p:sldLayoutId id="2147484541" r:id="rId5"/>
    <p:sldLayoutId id="2147484542" r:id="rId6"/>
    <p:sldLayoutId id="2147484543" r:id="rId7"/>
    <p:sldLayoutId id="2147484544" r:id="rId8"/>
    <p:sldLayoutId id="2147484545" r:id="rId9"/>
    <p:sldLayoutId id="2147484546" r:id="rId10"/>
    <p:sldLayoutId id="2147484547" r:id="rId11"/>
    <p:sldLayoutId id="2147484548" r:id="rId12"/>
    <p:sldLayoutId id="214748454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science/Euglena" TargetMode="External"/><Relationship Id="rId2" Type="http://schemas.openxmlformats.org/officeDocument/2006/relationships/hyperlink" Target="http://www.mcwdn.org/Animals/Euglena.htm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W6rnhiMxtKU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W6rnhiMxtKU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hiZ85y0g3UI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youtu.be/ZHZZKwrYm4g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arcourtschool.com/activity/science_up_close/602/deploy/interface.html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" y="139700"/>
            <a:ext cx="82296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u="sng" dirty="0" smtClean="0">
                <a:solidFill>
                  <a:srgbClr val="3333FF"/>
                </a:solidFill>
              </a:rPr>
              <a:t>You need:</a:t>
            </a:r>
          </a:p>
          <a:p>
            <a:pPr marL="457200" indent="-457200" eaLnBrk="1" hangingPunct="1">
              <a:spcBef>
                <a:spcPct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accent6"/>
                </a:solidFill>
                <a:effectLst/>
              </a:rPr>
              <a:t>Clean paper (2) / </a:t>
            </a:r>
            <a:r>
              <a:rPr lang="en-US" altLang="en-US" dirty="0" smtClean="0">
                <a:solidFill>
                  <a:schemeClr val="accent6"/>
                </a:solidFill>
                <a:effectLst/>
              </a:rPr>
              <a:t>Pencil</a:t>
            </a:r>
          </a:p>
          <a:p>
            <a:pPr marL="457200" indent="-457200" eaLnBrk="1" hangingPunct="1">
              <a:spcBef>
                <a:spcPct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i="1" dirty="0" smtClean="0">
                <a:solidFill>
                  <a:schemeClr val="accent6"/>
                </a:solidFill>
                <a:effectLst/>
              </a:rPr>
              <a:t>Cell is Like a School project</a:t>
            </a:r>
          </a:p>
          <a:p>
            <a:pPr marL="457200" indent="-457200" eaLnBrk="1" hangingPunct="1">
              <a:spcBef>
                <a:spcPct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endParaRPr lang="en-US" altLang="en-US" i="1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u="sng" dirty="0" smtClean="0">
                <a:solidFill>
                  <a:srgbClr val="FF0000"/>
                </a:solidFill>
              </a:rPr>
              <a:t>Warm Up: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endParaRPr lang="en-US" altLang="en-US" u="sng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dirty="0" smtClean="0">
                <a:solidFill>
                  <a:schemeClr val="accent6"/>
                </a:solidFill>
                <a:effectLst/>
              </a:rPr>
              <a:t>Mental Math – be ready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dirty="0">
              <a:solidFill>
                <a:schemeClr val="bg1"/>
              </a:solidFill>
              <a:effectLst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i="1" dirty="0" smtClean="0">
                <a:solidFill>
                  <a:srgbClr val="7030A0"/>
                </a:solidFill>
              </a:rPr>
              <a:t>I CAN: </a:t>
            </a:r>
            <a:r>
              <a:rPr lang="en-US" altLang="en-US" i="1" dirty="0" smtClean="0">
                <a:solidFill>
                  <a:srgbClr val="7030A0"/>
                </a:solidFill>
              </a:rPr>
              <a:t>start </a:t>
            </a:r>
            <a:r>
              <a:rPr lang="en-US" altLang="en-US" i="1" dirty="0" smtClean="0">
                <a:solidFill>
                  <a:srgbClr val="7030A0"/>
                </a:solidFill>
              </a:rPr>
              <a:t>identifying </a:t>
            </a:r>
            <a:r>
              <a:rPr lang="en-US" altLang="en-US" i="1" dirty="0" err="1" smtClean="0">
                <a:solidFill>
                  <a:srgbClr val="7030A0"/>
                </a:solidFill>
              </a:rPr>
              <a:t>protists</a:t>
            </a:r>
            <a:r>
              <a:rPr lang="en-US" altLang="en-US" i="1" dirty="0" smtClean="0">
                <a:solidFill>
                  <a:srgbClr val="7030A0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i="1" dirty="0">
              <a:solidFill>
                <a:srgbClr val="7030A0"/>
              </a:solidFill>
            </a:endParaRPr>
          </a:p>
        </p:txBody>
      </p:sp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5334000" y="114300"/>
            <a:ext cx="335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7030A0"/>
                </a:solidFill>
              </a:rPr>
              <a:t>Feb. </a:t>
            </a:r>
            <a:r>
              <a:rPr lang="en-US" altLang="en-US" b="1" dirty="0" smtClean="0">
                <a:solidFill>
                  <a:srgbClr val="7030A0"/>
                </a:solidFill>
              </a:rPr>
              <a:t>28, </a:t>
            </a:r>
            <a:r>
              <a:rPr lang="en-US" altLang="en-US" b="1" dirty="0" smtClean="0">
                <a:solidFill>
                  <a:srgbClr val="7030A0"/>
                </a:solidFill>
              </a:rPr>
              <a:t>2019</a:t>
            </a:r>
            <a:endParaRPr lang="en-US" alt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5960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"/>
            <a:ext cx="5124450" cy="6518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5181600" y="0"/>
            <a:ext cx="2057400" cy="609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62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"/>
            <a:ext cx="5333196" cy="65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5334000" y="0"/>
            <a:ext cx="1981200" cy="381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1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381000"/>
            <a:ext cx="9144000" cy="462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794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4800"/>
            <a:ext cx="7952720" cy="408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02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211"/>
            <a:ext cx="9144000" cy="514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635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-18288"/>
            <a:ext cx="8229600" cy="1139825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  <a:effectLst/>
              </a:rPr>
              <a:t>Today</a:t>
            </a:r>
            <a:endParaRPr lang="en-US" dirty="0">
              <a:solidFill>
                <a:schemeClr val="accent6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" y="1121537"/>
            <a:ext cx="8229600" cy="453072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rgbClr val="6600FF"/>
                </a:solidFill>
                <a:effectLst/>
              </a:rPr>
              <a:t>A Cell is Like a School </a:t>
            </a:r>
            <a:r>
              <a:rPr lang="en-US" dirty="0" smtClean="0">
                <a:solidFill>
                  <a:srgbClr val="6600FF"/>
                </a:solidFill>
                <a:effectLst/>
              </a:rPr>
              <a:t> - turned in!!</a:t>
            </a:r>
          </a:p>
          <a:p>
            <a:pPr marL="514350" indent="-514350">
              <a:buAutoNum type="arabicPeriod"/>
            </a:pPr>
            <a:r>
              <a:rPr lang="en-US" dirty="0" err="1" smtClean="0">
                <a:solidFill>
                  <a:srgbClr val="7030A0"/>
                </a:solidFill>
                <a:effectLst/>
              </a:rPr>
              <a:t>Protist</a:t>
            </a:r>
            <a:r>
              <a:rPr lang="en-US" dirty="0" smtClean="0">
                <a:solidFill>
                  <a:srgbClr val="7030A0"/>
                </a:solidFill>
                <a:effectLst/>
              </a:rPr>
              <a:t> </a:t>
            </a:r>
            <a:r>
              <a:rPr lang="en-US" dirty="0" smtClean="0">
                <a:solidFill>
                  <a:srgbClr val="7030A0"/>
                </a:solidFill>
                <a:effectLst/>
              </a:rPr>
              <a:t>Web Adventure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accent6"/>
                </a:solidFill>
                <a:effectLst/>
              </a:rPr>
              <a:t>You MAY work with ONE partner.  You MUST finish the tasks assigned…</a:t>
            </a:r>
            <a:r>
              <a:rPr lang="en-US" i="1" dirty="0" smtClean="0">
                <a:solidFill>
                  <a:schemeClr val="accent1"/>
                </a:solidFill>
                <a:effectLst/>
              </a:rPr>
              <a:t>and I reserve the right to stop a partnership if off-task.</a:t>
            </a:r>
            <a:endParaRPr lang="en-US" i="1" dirty="0">
              <a:solidFill>
                <a:schemeClr val="accent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10627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3065"/>
          <a:stretch/>
        </p:blipFill>
        <p:spPr>
          <a:xfrm>
            <a:off x="-383025" y="393404"/>
            <a:ext cx="9674141" cy="6324600"/>
          </a:xfrm>
          <a:prstGeom prst="rect">
            <a:avLst/>
          </a:prstGeom>
          <a:solidFill>
            <a:schemeClr val="accent4"/>
          </a:solidFill>
        </p:spPr>
      </p:pic>
      <p:sp>
        <p:nvSpPr>
          <p:cNvPr id="36868" name="TextBox 10"/>
          <p:cNvSpPr txBox="1">
            <a:spLocks noChangeArrowheads="1"/>
          </p:cNvSpPr>
          <p:nvPr/>
        </p:nvSpPr>
        <p:spPr bwMode="auto">
          <a:xfrm>
            <a:off x="4871719" y="4099560"/>
            <a:ext cx="911225" cy="4318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0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400">
                <a:solidFill>
                  <a:srgbClr val="262626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 sz="2200">
                <a:solidFill>
                  <a:srgbClr val="262626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000">
                <a:solidFill>
                  <a:srgbClr val="262626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>
                <a:solidFill>
                  <a:schemeClr val="tx1"/>
                </a:solidFill>
              </a:rPr>
              <a:t>Post </a:t>
            </a:r>
            <a:br>
              <a:rPr lang="en-US" altLang="en-US" sz="1100" dirty="0">
                <a:solidFill>
                  <a:schemeClr val="tx1"/>
                </a:solidFill>
              </a:rPr>
            </a:br>
            <a:r>
              <a:rPr lang="en-US" altLang="en-US" sz="1100" dirty="0">
                <a:solidFill>
                  <a:schemeClr val="tx1"/>
                </a:solidFill>
              </a:rPr>
              <a:t>Office</a:t>
            </a:r>
          </a:p>
        </p:txBody>
      </p:sp>
      <p:pic>
        <p:nvPicPr>
          <p:cNvPr id="36869" name="Picture 11" descr="animal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3"/>
          <a:stretch>
            <a:fillRect/>
          </a:stretch>
        </p:blipFill>
        <p:spPr bwMode="auto">
          <a:xfrm>
            <a:off x="3212455" y="4258369"/>
            <a:ext cx="83661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449" y="5227400"/>
            <a:ext cx="51593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7023">
            <a:off x="1687956" y="5965809"/>
            <a:ext cx="236855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54218" y="579256"/>
            <a:ext cx="457200" cy="59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1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33266" y="478126"/>
            <a:ext cx="457200" cy="59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58200" y="1676400"/>
            <a:ext cx="457200" cy="59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0070C0"/>
                </a:solidFill>
                <a:effectLst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82944" y="4586275"/>
            <a:ext cx="457200" cy="59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4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43800" y="5638800"/>
            <a:ext cx="457200" cy="59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effectLst/>
              </a:rPr>
              <a:t>5</a:t>
            </a:r>
            <a:endParaRPr lang="en-US" b="1" dirty="0">
              <a:solidFill>
                <a:srgbClr val="0070C0"/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34200" y="2116613"/>
            <a:ext cx="457200" cy="59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effectLst/>
              </a:rPr>
              <a:t>6</a:t>
            </a:r>
            <a:endParaRPr lang="en-US" b="1" dirty="0">
              <a:solidFill>
                <a:srgbClr val="0070C0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73042" y="5780548"/>
            <a:ext cx="457200" cy="59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effectLst/>
              </a:rPr>
              <a:t>7</a:t>
            </a:r>
            <a:endParaRPr lang="en-US" b="1" dirty="0">
              <a:solidFill>
                <a:srgbClr val="0070C0"/>
              </a:solidFill>
              <a:effectLst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54344" y="5426712"/>
            <a:ext cx="457200" cy="59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0070C0"/>
                </a:solidFill>
                <a:effectLst/>
              </a:rPr>
              <a:t>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28926" y="1819433"/>
            <a:ext cx="457200" cy="59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0070C0"/>
                </a:solidFill>
                <a:effectLst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000" y="4993020"/>
            <a:ext cx="758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10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11417" y="2970929"/>
            <a:ext cx="758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effectLst/>
              </a:rPr>
              <a:t>11</a:t>
            </a:r>
            <a:endParaRPr lang="en-US" b="1" dirty="0">
              <a:solidFill>
                <a:srgbClr val="0070C0"/>
              </a:solidFill>
              <a:effectLst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03022" y="1747738"/>
            <a:ext cx="758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effectLst/>
              </a:rPr>
              <a:t>12</a:t>
            </a:r>
            <a:endParaRPr lang="en-US" b="1" dirty="0">
              <a:solidFill>
                <a:srgbClr val="0070C0"/>
              </a:solidFill>
              <a:effectLst/>
            </a:endParaRPr>
          </a:p>
        </p:txBody>
      </p:sp>
      <p:sp>
        <p:nvSpPr>
          <p:cNvPr id="36866" name="Title 1"/>
          <p:cNvSpPr>
            <a:spLocks noGrp="1"/>
          </p:cNvSpPr>
          <p:nvPr>
            <p:ph type="title"/>
          </p:nvPr>
        </p:nvSpPr>
        <p:spPr bwMode="auto">
          <a:xfrm>
            <a:off x="457200" y="15240"/>
            <a:ext cx="8229600" cy="7127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effectLst/>
              </a:rPr>
              <a:t>The Whole City…</a:t>
            </a:r>
          </a:p>
        </p:txBody>
      </p:sp>
    </p:spTree>
    <p:extLst>
      <p:ext uri="{BB962C8B-B14F-4D97-AF65-F5344CB8AC3E}">
        <p14:creationId xmlns:p14="http://schemas.microsoft.com/office/powerpoint/2010/main" val="20430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467600" cy="520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06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  <a:effectLst/>
              </a:rPr>
              <a:t>For those on computer…</a:t>
            </a:r>
            <a:endParaRPr lang="en-US" dirty="0">
              <a:solidFill>
                <a:srgbClr val="00B05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  <a:effectLst/>
              </a:rPr>
              <a:t>Go to the Carrington website.</a:t>
            </a:r>
          </a:p>
          <a:p>
            <a:r>
              <a:rPr lang="en-US" dirty="0" smtClean="0">
                <a:solidFill>
                  <a:schemeClr val="accent6"/>
                </a:solidFill>
                <a:effectLst/>
              </a:rPr>
              <a:t>Find “Departments”</a:t>
            </a:r>
          </a:p>
          <a:p>
            <a:r>
              <a:rPr lang="en-US" dirty="0" smtClean="0">
                <a:solidFill>
                  <a:schemeClr val="accent6"/>
                </a:solidFill>
                <a:effectLst/>
              </a:rPr>
              <a:t>Click on the Hurricane team page.</a:t>
            </a:r>
          </a:p>
          <a:p>
            <a:r>
              <a:rPr lang="en-US" dirty="0" smtClean="0">
                <a:solidFill>
                  <a:schemeClr val="accent6"/>
                </a:solidFill>
                <a:effectLst/>
              </a:rPr>
              <a:t>Find </a:t>
            </a:r>
            <a:r>
              <a:rPr lang="en-US" dirty="0" err="1" smtClean="0">
                <a:solidFill>
                  <a:schemeClr val="accent6"/>
                </a:solidFill>
                <a:effectLst/>
              </a:rPr>
              <a:t>Ms.Garris’s</a:t>
            </a:r>
            <a:r>
              <a:rPr lang="en-US" dirty="0" smtClean="0">
                <a:solidFill>
                  <a:schemeClr val="accent6"/>
                </a:solidFill>
                <a:effectLst/>
              </a:rPr>
              <a:t> page…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  <a:effectLst/>
              </a:rPr>
              <a:t>Use the links provided to get started on your </a:t>
            </a:r>
            <a:r>
              <a:rPr lang="en-US" dirty="0" err="1" smtClean="0">
                <a:solidFill>
                  <a:schemeClr val="accent6"/>
                </a:solidFill>
                <a:effectLst/>
              </a:rPr>
              <a:t>protist</a:t>
            </a:r>
            <a:r>
              <a:rPr lang="en-US" dirty="0" smtClean="0">
                <a:solidFill>
                  <a:schemeClr val="accent6"/>
                </a:solidFill>
                <a:effectLst/>
              </a:rPr>
              <a:t> web quest.  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  <a:effectLst/>
              </a:rPr>
              <a:t>You will find information on each of the four types of </a:t>
            </a:r>
            <a:r>
              <a:rPr lang="en-US" dirty="0" err="1" smtClean="0">
                <a:solidFill>
                  <a:schemeClr val="accent6"/>
                </a:solidFill>
                <a:effectLst/>
              </a:rPr>
              <a:t>protists</a:t>
            </a:r>
            <a:r>
              <a:rPr lang="en-US" dirty="0" smtClean="0">
                <a:solidFill>
                  <a:schemeClr val="accent6"/>
                </a:solidFill>
                <a:effectLst/>
              </a:rPr>
              <a:t> that we are studying.</a:t>
            </a:r>
            <a:endParaRPr lang="en-US" dirty="0">
              <a:solidFill>
                <a:schemeClr val="accent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26019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685800"/>
            <a:ext cx="7772400" cy="473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"/>
              <a:tabLst>
                <a:tab pos="457200" algn="l"/>
              </a:tabLst>
            </a:pPr>
            <a:r>
              <a:rPr lang="en-US" sz="2800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https://www.enchantedlearning.com/subjects/protists/amoeba.shtml</a:t>
            </a:r>
            <a:endParaRPr lang="en-US" sz="2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"/>
              <a:tabLst>
                <a:tab pos="457200" algn="l"/>
              </a:tabLst>
            </a:pPr>
            <a:r>
              <a:rPr lang="en-US" sz="2800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https://www.mcwdn.org/Animals/Ameba.html</a:t>
            </a:r>
            <a:endParaRPr lang="en-US" sz="2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"/>
              <a:tabLst>
                <a:tab pos="457200" algn="l"/>
              </a:tabLst>
            </a:pPr>
            <a:r>
              <a:rPr lang="en-US" sz="2800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www.mcwdn.org/Animals/Paramecium.html</a:t>
            </a:r>
            <a:endParaRPr lang="en-US" sz="2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"/>
              <a:tabLst>
                <a:tab pos="457200" algn="l"/>
              </a:tabLst>
            </a:pPr>
            <a:r>
              <a:rPr lang="en-US" sz="2800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www.microscope-microscope.org/applications/pond-critters/protozoans/ciliphora/paramecium.htm</a:t>
            </a:r>
            <a:endParaRPr lang="en-US" sz="2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"/>
              <a:tabLst>
                <a:tab pos="457200" algn="l"/>
              </a:tabLst>
            </a:pPr>
            <a:r>
              <a:rPr lang="en-US" sz="2800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www.mcwdn.org/Animals/Euglena.html</a:t>
            </a:r>
            <a:endParaRPr lang="en-US" sz="2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"/>
              <a:tabLst>
                <a:tab pos="457200" algn="l"/>
              </a:tabLst>
            </a:pPr>
            <a:r>
              <a:rPr lang="en-US" sz="2800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https://www.britannica.com/science/Euglena</a:t>
            </a:r>
            <a:endParaRPr lang="en-US" sz="2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3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>
          <a:xfrm>
            <a:off x="381000" y="0"/>
            <a:ext cx="8229600" cy="11398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CELLS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533400" y="838201"/>
            <a:ext cx="8229600" cy="2362200"/>
          </a:xfrm>
        </p:spPr>
        <p:txBody>
          <a:bodyPr/>
          <a:lstStyle/>
          <a:p>
            <a:pPr eaLnBrk="1" hangingPunct="1"/>
            <a:r>
              <a:rPr lang="en-US" altLang="en-US" sz="4400" dirty="0" smtClean="0"/>
              <a:t>Even if cells are very tiny, they are made up of smaller parts, and the parts do different jobs.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2590800" y="3657600"/>
            <a:ext cx="3657600" cy="12192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1143000" y="3352800"/>
            <a:ext cx="3962400" cy="2590800"/>
          </a:xfrm>
          <a:prstGeom prst="ellipse">
            <a:avLst/>
          </a:prstGeom>
          <a:solidFill>
            <a:schemeClr val="tx1"/>
          </a:solidFill>
          <a:ln w="57150" cap="flat" cmpd="sng" algn="ctr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3429000" y="3886200"/>
            <a:ext cx="990600" cy="990600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3651504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Cell membrane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3400" y="46482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Nucleus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5105400" y="4381500"/>
            <a:ext cx="2438400" cy="0"/>
          </a:xfrm>
          <a:prstGeom prst="straightConnector1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9" idx="1"/>
          </p:cNvCxnSpPr>
          <p:nvPr/>
        </p:nvCxnSpPr>
        <p:spPr bwMode="auto">
          <a:xfrm flipH="1" flipV="1">
            <a:off x="3861816" y="4381500"/>
            <a:ext cx="481584" cy="559088"/>
          </a:xfrm>
          <a:prstGeom prst="straightConnector1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Hexagon 2"/>
          <p:cNvSpPr/>
          <p:nvPr/>
        </p:nvSpPr>
        <p:spPr bwMode="auto">
          <a:xfrm>
            <a:off x="990600" y="2813304"/>
            <a:ext cx="990600" cy="838200"/>
          </a:xfrm>
          <a:prstGeom prst="hexagon">
            <a:avLst/>
          </a:prstGeom>
          <a:solidFill>
            <a:srgbClr val="00B0F0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7" name="Heart 6"/>
          <p:cNvSpPr/>
          <p:nvPr/>
        </p:nvSpPr>
        <p:spPr bwMode="auto">
          <a:xfrm>
            <a:off x="2362200" y="3048000"/>
            <a:ext cx="381000" cy="304800"/>
          </a:xfrm>
          <a:prstGeom prst="heart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58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6600FF"/>
                </a:solidFill>
              </a:rPr>
              <a:t>Protists</a:t>
            </a:r>
            <a:r>
              <a:rPr lang="en-US" dirty="0" smtClean="0">
                <a:solidFill>
                  <a:srgbClr val="6600FF"/>
                </a:solidFill>
              </a:rPr>
              <a:t>…</a:t>
            </a:r>
            <a:endParaRPr lang="en-US" dirty="0">
              <a:solidFill>
                <a:srgbClr val="66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Euglena, Amoeba,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Paramecium, and </a:t>
            </a:r>
            <a:r>
              <a:rPr lang="en-US" dirty="0" err="1" smtClean="0">
                <a:solidFill>
                  <a:srgbClr val="FF0000"/>
                </a:solidFill>
              </a:rPr>
              <a:t>Volvox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84189"/>
            <a:ext cx="1885950" cy="191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42037">
            <a:off x="935196" y="380110"/>
            <a:ext cx="2219325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738130"/>
            <a:ext cx="17907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762000"/>
            <a:ext cx="2788708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8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5187"/>
          </a:xfrm>
        </p:spPr>
        <p:txBody>
          <a:bodyPr/>
          <a:lstStyle/>
          <a:p>
            <a:r>
              <a:rPr lang="en-US" dirty="0" err="1" smtClean="0">
                <a:solidFill>
                  <a:srgbClr val="CC00CC"/>
                </a:solidFill>
              </a:rPr>
              <a:t>Protists</a:t>
            </a:r>
            <a:r>
              <a:rPr lang="en-US" dirty="0" smtClean="0">
                <a:solidFill>
                  <a:srgbClr val="CC00CC"/>
                </a:solidFill>
              </a:rPr>
              <a:t>…Animal? Plant? Fungus?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30725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6600FF"/>
                </a:solidFill>
                <a:effectLst/>
              </a:rPr>
              <a:t>Protists</a:t>
            </a:r>
            <a:r>
              <a:rPr lang="en-US" dirty="0" smtClean="0">
                <a:solidFill>
                  <a:srgbClr val="6600FF"/>
                </a:solidFill>
                <a:effectLst/>
              </a:rPr>
              <a:t> are a mix of organisms that don’t exactly fit into the animal, plant, or fungus kingdoms…and sort of fits into all of them!</a:t>
            </a:r>
          </a:p>
          <a:p>
            <a:pPr marL="0" indent="0">
              <a:buNone/>
            </a:pPr>
            <a:endParaRPr lang="en-US" dirty="0">
              <a:solidFill>
                <a:srgbClr val="6600FF"/>
              </a:solidFill>
              <a:effectLst/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6600FF"/>
                </a:solidFill>
                <a:effectLst/>
              </a:rPr>
              <a:t>Protists</a:t>
            </a:r>
            <a:r>
              <a:rPr lang="en-US" dirty="0" smtClean="0">
                <a:solidFill>
                  <a:srgbClr val="6600FF"/>
                </a:solidFill>
                <a:effectLst/>
              </a:rPr>
              <a:t> are __________________ - which means they have a nucleus and other membrane bound organelles.  The other category would be prokaryotic.  What are we?</a:t>
            </a:r>
            <a:endParaRPr lang="en-US" dirty="0">
              <a:solidFill>
                <a:srgbClr val="6600FF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3289012"/>
            <a:ext cx="2159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eukaryotes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81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"/>
            <a:ext cx="8229600" cy="941387"/>
          </a:xfrm>
        </p:spPr>
        <p:txBody>
          <a:bodyPr/>
          <a:lstStyle/>
          <a:p>
            <a:r>
              <a:rPr lang="en-US" dirty="0" err="1" smtClean="0">
                <a:solidFill>
                  <a:srgbClr val="CC00CC"/>
                </a:solidFill>
              </a:rPr>
              <a:t>Protists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307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6600FF"/>
                </a:solidFill>
                <a:effectLst/>
              </a:rPr>
              <a:t>____________________ - one celled organisms.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6600FF"/>
                </a:solidFill>
                <a:effectLst/>
              </a:rPr>
              <a:t>Some have animal – like qualities (_____________ means “first animal” in Greek)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6600FF"/>
                </a:solidFill>
                <a:effectLst/>
              </a:rPr>
              <a:t>Some have plant-like qualities like _______________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6600FF"/>
                </a:solidFill>
                <a:effectLst/>
              </a:rPr>
              <a:t>Some are like fungi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22385" y="939225"/>
            <a:ext cx="2208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200" dirty="0" err="1" smtClean="0">
                <a:solidFill>
                  <a:srgbClr val="FF0000"/>
                </a:solidFill>
              </a:rPr>
              <a:t>Uni</a:t>
            </a:r>
            <a:r>
              <a:rPr lang="en-US" sz="3200" dirty="0" smtClean="0">
                <a:solidFill>
                  <a:srgbClr val="FF0000"/>
                </a:solidFill>
              </a:rPr>
              <a:t>-cellular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2385" y="2463225"/>
            <a:ext cx="1758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Protozoa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053840"/>
            <a:ext cx="6722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Chlorophyll to use in photosynthesis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70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6587"/>
          </a:xfrm>
        </p:spPr>
        <p:txBody>
          <a:bodyPr/>
          <a:lstStyle/>
          <a:p>
            <a:r>
              <a:rPr lang="en-US" dirty="0" err="1" smtClean="0">
                <a:solidFill>
                  <a:srgbClr val="CC00CC"/>
                </a:solidFill>
              </a:rPr>
              <a:t>Protists</a:t>
            </a:r>
            <a:r>
              <a:rPr lang="en-US" dirty="0" smtClean="0">
                <a:solidFill>
                  <a:srgbClr val="CC00CC"/>
                </a:solidFill>
              </a:rPr>
              <a:t> – finding food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4530725"/>
          </a:xfrm>
        </p:spPr>
        <p:txBody>
          <a:bodyPr/>
          <a:lstStyle/>
          <a:p>
            <a:r>
              <a:rPr lang="en-US" dirty="0" smtClean="0">
                <a:solidFill>
                  <a:srgbClr val="6600FF"/>
                </a:solidFill>
                <a:effectLst/>
              </a:rPr>
              <a:t>Those who can feed themselves with photosynthesis are called ________________</a:t>
            </a:r>
          </a:p>
          <a:p>
            <a:r>
              <a:rPr lang="en-US" dirty="0" smtClean="0">
                <a:solidFill>
                  <a:srgbClr val="6600FF"/>
                </a:solidFill>
                <a:effectLst/>
              </a:rPr>
              <a:t>Those who must find food in the environment around them (or move to find food) are called ________________________.</a:t>
            </a:r>
            <a:endParaRPr lang="en-US" dirty="0">
              <a:solidFill>
                <a:srgbClr val="6600FF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1765012"/>
            <a:ext cx="21652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Autotrophs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3810000"/>
            <a:ext cx="2546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Heterotrophs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96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652" y="15240"/>
            <a:ext cx="8229600" cy="712787"/>
          </a:xfrm>
        </p:spPr>
        <p:txBody>
          <a:bodyPr/>
          <a:lstStyle/>
          <a:p>
            <a:r>
              <a:rPr lang="en-US" dirty="0" err="1" smtClean="0">
                <a:solidFill>
                  <a:srgbClr val="CC00CC"/>
                </a:solidFill>
              </a:rPr>
              <a:t>Protists</a:t>
            </a:r>
            <a:r>
              <a:rPr lang="en-US" dirty="0" smtClean="0">
                <a:solidFill>
                  <a:srgbClr val="CC00CC"/>
                </a:solidFill>
              </a:rPr>
              <a:t> - locomotion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1987"/>
            <a:ext cx="8229600" cy="2895600"/>
          </a:xfrm>
        </p:spPr>
        <p:txBody>
          <a:bodyPr/>
          <a:lstStyle/>
          <a:p>
            <a:r>
              <a:rPr lang="en-US" dirty="0" smtClean="0">
                <a:solidFill>
                  <a:srgbClr val="6600FF"/>
                </a:solidFill>
                <a:effectLst/>
              </a:rPr>
              <a:t>Some use a fake foot that they ooze outward to move, its called a … __________________</a:t>
            </a:r>
          </a:p>
          <a:p>
            <a:pPr marL="0" indent="0">
              <a:buNone/>
            </a:pPr>
            <a:endParaRPr lang="en-US" dirty="0">
              <a:solidFill>
                <a:srgbClr val="6600FF"/>
              </a:solidFill>
              <a:effectLst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6600FF"/>
                </a:solidFill>
                <a:effectLst/>
              </a:rPr>
              <a:t>One example is the _____________________</a:t>
            </a:r>
            <a:endParaRPr lang="en-US" dirty="0">
              <a:solidFill>
                <a:srgbClr val="6600FF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1328" y="3456998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Amoeba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19050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Pseudopod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368" y="2895600"/>
            <a:ext cx="4347986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99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r>
              <a:rPr lang="en-US" dirty="0" err="1" smtClean="0">
                <a:solidFill>
                  <a:srgbClr val="CC00CC"/>
                </a:solidFill>
              </a:rPr>
              <a:t>Protists</a:t>
            </a:r>
            <a:r>
              <a:rPr lang="en-US" dirty="0" smtClean="0">
                <a:solidFill>
                  <a:srgbClr val="CC00CC"/>
                </a:solidFill>
              </a:rPr>
              <a:t> - locomotion</a:t>
            </a:r>
            <a:endParaRPr lang="en-US" dirty="0">
              <a:solidFill>
                <a:srgbClr val="CC00CC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43926">
            <a:off x="5740190" y="3171204"/>
            <a:ext cx="2724150" cy="277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81819"/>
            <a:ext cx="8229600" cy="2895600"/>
          </a:xfrm>
        </p:spPr>
        <p:txBody>
          <a:bodyPr/>
          <a:lstStyle/>
          <a:p>
            <a:r>
              <a:rPr lang="en-US" dirty="0" smtClean="0">
                <a:solidFill>
                  <a:srgbClr val="6600FF"/>
                </a:solidFill>
                <a:effectLst/>
              </a:rPr>
              <a:t>Some have small, hair-like structures that come out of the membrane all over the organism… __________________</a:t>
            </a:r>
          </a:p>
          <a:p>
            <a:pPr marL="0" indent="0">
              <a:buNone/>
            </a:pPr>
            <a:endParaRPr lang="en-US" dirty="0">
              <a:solidFill>
                <a:srgbClr val="6600FF"/>
              </a:solidFill>
              <a:effectLst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6600FF"/>
                </a:solidFill>
                <a:effectLst/>
              </a:rPr>
              <a:t>One example is the _____________________</a:t>
            </a:r>
            <a:endParaRPr lang="en-US" dirty="0">
              <a:solidFill>
                <a:srgbClr val="6600FF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4594" y="3669792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Paramecium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90544" y="2057400"/>
            <a:ext cx="125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Cilia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55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6800">
            <a:off x="4762897" y="1651311"/>
            <a:ext cx="3474997" cy="4998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r>
              <a:rPr lang="en-US" dirty="0" err="1" smtClean="0">
                <a:solidFill>
                  <a:srgbClr val="CC00CC"/>
                </a:solidFill>
              </a:rPr>
              <a:t>Protists</a:t>
            </a:r>
            <a:r>
              <a:rPr lang="en-US" dirty="0" smtClean="0">
                <a:solidFill>
                  <a:srgbClr val="CC00CC"/>
                </a:solidFill>
              </a:rPr>
              <a:t> - locomotion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00099"/>
            <a:ext cx="8229600" cy="2985075"/>
          </a:xfrm>
        </p:spPr>
        <p:txBody>
          <a:bodyPr/>
          <a:lstStyle/>
          <a:p>
            <a:r>
              <a:rPr lang="en-US" dirty="0" smtClean="0">
                <a:solidFill>
                  <a:srgbClr val="6600FF"/>
                </a:solidFill>
                <a:effectLst/>
              </a:rPr>
              <a:t>Some use a whip-like tail known as a ____________________</a:t>
            </a:r>
          </a:p>
          <a:p>
            <a:pPr marL="0" indent="0">
              <a:buNone/>
            </a:pPr>
            <a:endParaRPr lang="en-US" dirty="0">
              <a:solidFill>
                <a:srgbClr val="6600FF"/>
              </a:solidFill>
              <a:effectLst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6600FF"/>
                </a:solidFill>
                <a:effectLst/>
              </a:rPr>
              <a:t>One example of this is the __________________</a:t>
            </a:r>
            <a:endParaRPr lang="en-US" dirty="0">
              <a:solidFill>
                <a:srgbClr val="6600FF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82496" y="1295400"/>
            <a:ext cx="1917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Flagellum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7375" y="2908012"/>
            <a:ext cx="1627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Euglena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62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r>
              <a:rPr lang="en-US" dirty="0" err="1" smtClean="0">
                <a:solidFill>
                  <a:srgbClr val="CC00CC"/>
                </a:solidFill>
              </a:rPr>
              <a:t>Protists</a:t>
            </a:r>
            <a:r>
              <a:rPr lang="en-US" dirty="0" smtClean="0">
                <a:solidFill>
                  <a:srgbClr val="CC00CC"/>
                </a:solidFill>
              </a:rPr>
              <a:t> - locomotion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963" y="810491"/>
            <a:ext cx="8229600" cy="2895600"/>
          </a:xfrm>
        </p:spPr>
        <p:txBody>
          <a:bodyPr/>
          <a:lstStyle/>
          <a:p>
            <a:r>
              <a:rPr lang="en-US" dirty="0" smtClean="0">
                <a:solidFill>
                  <a:srgbClr val="6600FF"/>
                </a:solidFill>
                <a:effectLst/>
              </a:rPr>
              <a:t>Some work with each other – combining flagella and teamwork…</a:t>
            </a:r>
          </a:p>
          <a:p>
            <a:pPr marL="0" indent="0">
              <a:buNone/>
            </a:pPr>
            <a:endParaRPr lang="en-US" dirty="0">
              <a:solidFill>
                <a:srgbClr val="6600FF"/>
              </a:solidFill>
              <a:effectLst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6600FF"/>
                </a:solidFill>
                <a:effectLst/>
              </a:rPr>
              <a:t>One example is the _____________________</a:t>
            </a:r>
            <a:endParaRPr lang="en-US" dirty="0">
              <a:solidFill>
                <a:srgbClr val="6600FF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294697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dirty="0" err="1" smtClean="0">
                <a:solidFill>
                  <a:srgbClr val="FF0000"/>
                </a:solidFill>
              </a:rPr>
              <a:t>Volvox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61100"/>
            <a:ext cx="2810983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135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04800" y="457200"/>
          <a:ext cx="8458200" cy="457200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6559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Species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Locomotion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Description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Autotroph or heterotroph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Reproduction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160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Amoeba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160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Paramecium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160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Euglena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1603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6"/>
                          </a:solidFill>
                        </a:rPr>
                        <a:t>Volvox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 rot="20165315">
            <a:off x="1674214" y="2056173"/>
            <a:ext cx="693330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Protist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Notes WS – </a:t>
            </a:r>
          </a:p>
          <a:p>
            <a:pPr algn="ctr">
              <a:buNone/>
            </a:pP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Not the same as the</a:t>
            </a:r>
          </a:p>
          <a:p>
            <a:pPr algn="ctr">
              <a:buNone/>
            </a:pP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Protist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Web Adventure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4053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r>
              <a:rPr lang="en-US" dirty="0" smtClean="0">
                <a:solidFill>
                  <a:srgbClr val="CC00CC"/>
                </a:solidFill>
              </a:rPr>
              <a:t>Amoeba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546"/>
            <a:ext cx="8610600" cy="2895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6600FF"/>
                </a:solidFill>
                <a:effectLst/>
              </a:rPr>
              <a:t>Some use a fake foot that they ooze outward to move, its called a … __________________</a:t>
            </a:r>
          </a:p>
          <a:p>
            <a:r>
              <a:rPr lang="en-US" dirty="0" smtClean="0">
                <a:solidFill>
                  <a:srgbClr val="6600FF"/>
                </a:solidFill>
                <a:effectLst/>
              </a:rPr>
              <a:t>Single celled or ___________________</a:t>
            </a:r>
          </a:p>
          <a:p>
            <a:r>
              <a:rPr lang="en-US" dirty="0" smtClean="0">
                <a:solidFill>
                  <a:srgbClr val="6600FF"/>
                </a:solidFill>
                <a:effectLst/>
              </a:rPr>
              <a:t>They must find food in the environment so they are ________________________________</a:t>
            </a:r>
          </a:p>
          <a:p>
            <a:r>
              <a:rPr lang="en-US" dirty="0" smtClean="0">
                <a:solidFill>
                  <a:srgbClr val="6600FF"/>
                </a:solidFill>
                <a:effectLst/>
              </a:rPr>
              <a:t>They reproduce through _____________ which means they simply split into two cells.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914400"/>
            <a:ext cx="2514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700" dirty="0" smtClean="0">
                <a:solidFill>
                  <a:srgbClr val="FF0000"/>
                </a:solidFill>
              </a:rPr>
              <a:t>Pseudopod</a:t>
            </a:r>
            <a:endParaRPr lang="en-US" sz="27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014" y="3429000"/>
            <a:ext cx="4347986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57600" y="1371600"/>
            <a:ext cx="2514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700" dirty="0" err="1" smtClean="0">
                <a:solidFill>
                  <a:srgbClr val="FF0000"/>
                </a:solidFill>
              </a:rPr>
              <a:t>Uni</a:t>
            </a:r>
            <a:r>
              <a:rPr lang="en-US" sz="2700" dirty="0" smtClean="0">
                <a:solidFill>
                  <a:srgbClr val="FF0000"/>
                </a:solidFill>
              </a:rPr>
              <a:t>-cellular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1169" y="2089065"/>
            <a:ext cx="2514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700" dirty="0" smtClean="0">
                <a:solidFill>
                  <a:srgbClr val="FF0000"/>
                </a:solidFill>
              </a:rPr>
              <a:t>Heterotrophs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4899" y="2455933"/>
            <a:ext cx="15471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700" dirty="0" smtClean="0">
                <a:solidFill>
                  <a:srgbClr val="FF0000"/>
                </a:solidFill>
              </a:rPr>
              <a:t>Fission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1781" y="3657600"/>
            <a:ext cx="36691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hlinkClick r:id="rId3"/>
              </a:rPr>
              <a:t>Amoeba Feeds! </a:t>
            </a:r>
            <a:r>
              <a:rPr lang="en-US" dirty="0" err="1" smtClean="0">
                <a:hlinkClick r:id="rId3"/>
              </a:rPr>
              <a:t>Youtube</a:t>
            </a:r>
            <a:r>
              <a:rPr lang="en-US" dirty="0" smtClean="0">
                <a:hlinkClick r:id="rId3"/>
              </a:rPr>
              <a:t>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57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3528"/>
            <a:ext cx="8534400" cy="1139825"/>
          </a:xfrm>
        </p:spPr>
        <p:txBody>
          <a:bodyPr/>
          <a:lstStyle/>
          <a:p>
            <a:r>
              <a:rPr lang="en-US" sz="4000" b="1" u="sng" dirty="0" smtClean="0">
                <a:solidFill>
                  <a:srgbClr val="00B050"/>
                </a:solidFill>
                <a:effectLst/>
              </a:rPr>
              <a:t>Osmosis</a:t>
            </a:r>
            <a:r>
              <a:rPr lang="en-US" dirty="0" smtClean="0">
                <a:solidFill>
                  <a:srgbClr val="00B050"/>
                </a:solidFill>
                <a:effectLst/>
              </a:rPr>
              <a:t> – </a:t>
            </a:r>
            <a:r>
              <a:rPr lang="en-US" sz="3600" dirty="0" smtClean="0">
                <a:solidFill>
                  <a:srgbClr val="00B050"/>
                </a:solidFill>
                <a:effectLst/>
              </a:rPr>
              <a:t>“</a:t>
            </a:r>
            <a:r>
              <a:rPr lang="en-US" sz="3600" dirty="0" err="1" smtClean="0">
                <a:solidFill>
                  <a:srgbClr val="00B050"/>
                </a:solidFill>
                <a:effectLst/>
              </a:rPr>
              <a:t>osmos</a:t>
            </a:r>
            <a:r>
              <a:rPr lang="en-US" sz="3600" dirty="0" smtClean="0">
                <a:solidFill>
                  <a:srgbClr val="00B050"/>
                </a:solidFill>
                <a:effectLst/>
              </a:rPr>
              <a:t>” is Greek…to push</a:t>
            </a:r>
            <a:endParaRPr lang="en-US" sz="3600" dirty="0">
              <a:solidFill>
                <a:srgbClr val="00B05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8229600" cy="10668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effectLst/>
              </a:rPr>
              <a:t>Movement of </a:t>
            </a:r>
            <a:r>
              <a:rPr lang="en-US" b="1" i="1" u="sng" dirty="0" smtClean="0">
                <a:solidFill>
                  <a:srgbClr val="0070C0"/>
                </a:solidFill>
                <a:effectLst/>
              </a:rPr>
              <a:t>WATER</a:t>
            </a:r>
            <a:r>
              <a:rPr lang="en-US" dirty="0" smtClean="0">
                <a:solidFill>
                  <a:srgbClr val="0070C0"/>
                </a:solidFill>
                <a:effectLst/>
              </a:rPr>
              <a:t> through a semi-permeable membrane…for balance.</a:t>
            </a:r>
            <a:endParaRPr lang="en-US" dirty="0">
              <a:solidFill>
                <a:srgbClr val="0070C0"/>
              </a:solidFill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28169" y="-36329"/>
            <a:ext cx="2362201" cy="670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42069" y="4465322"/>
            <a:ext cx="85344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sz="4000" b="1" u="sng" kern="0" dirty="0" smtClean="0">
                <a:solidFill>
                  <a:srgbClr val="7030A0"/>
                </a:solidFill>
                <a:effectLst/>
              </a:rPr>
              <a:t>Diffusion </a:t>
            </a:r>
            <a:r>
              <a:rPr lang="en-US" sz="4000" kern="0" dirty="0" smtClean="0">
                <a:solidFill>
                  <a:srgbClr val="7030A0"/>
                </a:solidFill>
                <a:effectLst/>
              </a:rPr>
              <a:t>– mvmt of </a:t>
            </a:r>
            <a:r>
              <a:rPr lang="en-US" sz="4000" i="1" kern="0" dirty="0" smtClean="0">
                <a:solidFill>
                  <a:srgbClr val="7030A0"/>
                </a:solidFill>
                <a:effectLst/>
              </a:rPr>
              <a:t>particles</a:t>
            </a:r>
            <a:endParaRPr lang="en-US" sz="3600" i="1" kern="0" dirty="0">
              <a:solidFill>
                <a:srgbClr val="00B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1866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199"/>
            <a:ext cx="8229600" cy="838200"/>
          </a:xfrm>
        </p:spPr>
        <p:txBody>
          <a:bodyPr/>
          <a:lstStyle/>
          <a:p>
            <a:r>
              <a:rPr lang="en-US" dirty="0" smtClean="0">
                <a:solidFill>
                  <a:srgbClr val="CC00CC"/>
                </a:solidFill>
              </a:rPr>
              <a:t>Paramecium</a:t>
            </a:r>
            <a:endParaRPr lang="en-US" dirty="0">
              <a:solidFill>
                <a:srgbClr val="CC00CC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43926">
            <a:off x="870160" y="4179700"/>
            <a:ext cx="2724150" cy="277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570" y="723900"/>
            <a:ext cx="8229600" cy="3429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6600FF"/>
                </a:solidFill>
                <a:effectLst/>
              </a:rPr>
              <a:t>Some have small, hair-like structures that come out of the membrane all over the organism… __________________</a:t>
            </a:r>
          </a:p>
          <a:p>
            <a:r>
              <a:rPr lang="en-US" dirty="0" smtClean="0">
                <a:solidFill>
                  <a:srgbClr val="6600FF"/>
                </a:solidFill>
                <a:effectLst/>
              </a:rPr>
              <a:t>Single-celled or ______________________</a:t>
            </a:r>
          </a:p>
          <a:p>
            <a:r>
              <a:rPr lang="en-US" dirty="0" smtClean="0">
                <a:solidFill>
                  <a:srgbClr val="6600FF"/>
                </a:solidFill>
                <a:effectLst/>
              </a:rPr>
              <a:t>Collect food from the environment so they must be _____________________</a:t>
            </a:r>
          </a:p>
          <a:p>
            <a:r>
              <a:rPr lang="en-US" dirty="0" smtClean="0">
                <a:solidFill>
                  <a:srgbClr val="6600FF"/>
                </a:solidFill>
                <a:effectLst/>
              </a:rPr>
              <a:t>Reproduce through ________________________</a:t>
            </a:r>
          </a:p>
          <a:p>
            <a:pPr marL="0" indent="0">
              <a:buNone/>
            </a:pPr>
            <a:endParaRPr lang="en-US" dirty="0">
              <a:solidFill>
                <a:srgbClr val="6600FF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67100" y="1353753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Cilia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1828800"/>
            <a:ext cx="2514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700" dirty="0" err="1" smtClean="0">
                <a:solidFill>
                  <a:srgbClr val="FF0000"/>
                </a:solidFill>
              </a:rPr>
              <a:t>Uni</a:t>
            </a:r>
            <a:r>
              <a:rPr lang="en-US" sz="2700" dirty="0" smtClean="0">
                <a:solidFill>
                  <a:srgbClr val="FF0000"/>
                </a:solidFill>
              </a:rPr>
              <a:t>-cellular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2667000"/>
            <a:ext cx="2514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700" dirty="0" smtClean="0">
                <a:solidFill>
                  <a:srgbClr val="FF0000"/>
                </a:solidFill>
              </a:rPr>
              <a:t>Heterotrophs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94816" y="3505200"/>
            <a:ext cx="7339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700" dirty="0" smtClean="0">
                <a:solidFill>
                  <a:srgbClr val="FF0000"/>
                </a:solidFill>
              </a:rPr>
              <a:t>Asexual means most often, but sexual reproduction is possible, too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6048" y="4431578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CC00CC"/>
                </a:solidFill>
                <a:hlinkClick r:id="rId3"/>
              </a:rPr>
              <a:t>Amazing Microscopic HD Video!  Paramecium Feeding!</a:t>
            </a:r>
            <a:endParaRPr lang="en-US" sz="2400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35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90280" y="2752929"/>
            <a:ext cx="3138699" cy="4998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248" y="152400"/>
            <a:ext cx="8229600" cy="712787"/>
          </a:xfrm>
        </p:spPr>
        <p:txBody>
          <a:bodyPr/>
          <a:lstStyle/>
          <a:p>
            <a:r>
              <a:rPr lang="en-US" dirty="0" smtClean="0">
                <a:solidFill>
                  <a:srgbClr val="CC00CC"/>
                </a:solidFill>
              </a:rPr>
              <a:t>Euglena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32" y="825787"/>
            <a:ext cx="8623068" cy="28955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6600FF"/>
                </a:solidFill>
                <a:effectLst/>
              </a:rPr>
              <a:t>Some use a whip-like tail known as a ____________________</a:t>
            </a:r>
          </a:p>
          <a:p>
            <a:r>
              <a:rPr lang="en-US" dirty="0" smtClean="0">
                <a:solidFill>
                  <a:srgbClr val="6600FF"/>
                </a:solidFill>
                <a:effectLst/>
              </a:rPr>
              <a:t>Single celled or ______________________</a:t>
            </a:r>
          </a:p>
          <a:p>
            <a:r>
              <a:rPr lang="en-US" dirty="0" smtClean="0">
                <a:solidFill>
                  <a:srgbClr val="6600FF"/>
                </a:solidFill>
                <a:effectLst/>
              </a:rPr>
              <a:t>Can either use photosynthesis OR collect food from the environment so a  ________________</a:t>
            </a:r>
          </a:p>
          <a:p>
            <a:r>
              <a:rPr lang="en-US" dirty="0" smtClean="0">
                <a:solidFill>
                  <a:srgbClr val="6600FF"/>
                </a:solidFill>
                <a:effectLst/>
              </a:rPr>
              <a:t>Reproduces through _____________________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1143000"/>
            <a:ext cx="1917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Flagellum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1727775"/>
            <a:ext cx="2514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700" dirty="0" err="1" smtClean="0">
                <a:solidFill>
                  <a:srgbClr val="FF0000"/>
                </a:solidFill>
              </a:rPr>
              <a:t>Uni</a:t>
            </a:r>
            <a:r>
              <a:rPr lang="en-US" sz="2700" dirty="0" smtClean="0">
                <a:solidFill>
                  <a:srgbClr val="FF0000"/>
                </a:solidFill>
              </a:rPr>
              <a:t>-cellular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45116" y="2667000"/>
            <a:ext cx="2514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700" dirty="0" smtClean="0">
                <a:solidFill>
                  <a:srgbClr val="FF0000"/>
                </a:solidFill>
              </a:rPr>
              <a:t>Heterotroph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7200" y="3174831"/>
            <a:ext cx="1447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700" dirty="0" smtClean="0">
                <a:solidFill>
                  <a:srgbClr val="FF0000"/>
                </a:solidFill>
              </a:rPr>
              <a:t>Fission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000" y="3904929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hlinkClick r:id="rId3"/>
              </a:rPr>
              <a:t>Euglena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77000" y="44958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hlinkClick r:id="rId4"/>
              </a:rPr>
              <a:t>EUGLENA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12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84238"/>
          </a:xfrm>
        </p:spPr>
        <p:txBody>
          <a:bodyPr/>
          <a:lstStyle/>
          <a:p>
            <a:r>
              <a:rPr lang="en-US" dirty="0" err="1" smtClean="0">
                <a:solidFill>
                  <a:srgbClr val="CC00CC"/>
                </a:solidFill>
              </a:rPr>
              <a:t>Volvox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2192" y="711114"/>
            <a:ext cx="9003792" cy="5842085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6600FF"/>
                </a:solidFill>
                <a:effectLst/>
              </a:rPr>
              <a:t>Some work with each other – combining flagella and teamwork…</a:t>
            </a:r>
          </a:p>
          <a:p>
            <a:r>
              <a:rPr lang="en-US" sz="2800" dirty="0" err="1" smtClean="0">
                <a:solidFill>
                  <a:srgbClr val="6600FF"/>
                </a:solidFill>
                <a:effectLst/>
              </a:rPr>
              <a:t>Volvox</a:t>
            </a:r>
            <a:r>
              <a:rPr lang="en-US" sz="2800" dirty="0" smtClean="0">
                <a:solidFill>
                  <a:srgbClr val="6600FF"/>
                </a:solidFill>
                <a:effectLst/>
              </a:rPr>
              <a:t> is actually many cells but each is an individual organism – they simply live together in a colony for the ease of life.</a:t>
            </a:r>
          </a:p>
          <a:p>
            <a:r>
              <a:rPr lang="en-US" sz="2800" dirty="0" smtClean="0">
                <a:solidFill>
                  <a:srgbClr val="6600FF"/>
                </a:solidFill>
                <a:effectLst/>
              </a:rPr>
              <a:t>Contain chlorophyll so must be _______________ but can also collect NUTRIENTS from the environment so considered both ________________________________</a:t>
            </a:r>
          </a:p>
          <a:p>
            <a:pPr marL="0" indent="0">
              <a:buNone/>
            </a:pPr>
            <a:endParaRPr lang="en-US" dirty="0">
              <a:solidFill>
                <a:srgbClr val="6600FF"/>
              </a:solidFill>
              <a:effectLst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86250"/>
            <a:ext cx="2810983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68152" y="3064248"/>
            <a:ext cx="16833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700" dirty="0" smtClean="0">
                <a:solidFill>
                  <a:srgbClr val="FF0000"/>
                </a:solidFill>
              </a:rPr>
              <a:t>Plant-like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4298442"/>
            <a:ext cx="39414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700" dirty="0" smtClean="0">
                <a:solidFill>
                  <a:srgbClr val="FF0000"/>
                </a:solidFill>
              </a:rPr>
              <a:t>Auto and heterotroph</a:t>
            </a:r>
            <a:endParaRPr lang="en-US" sz="2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76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err="1" smtClean="0">
                <a:solidFill>
                  <a:srgbClr val="CC00CC"/>
                </a:solidFill>
              </a:rPr>
              <a:t>Volvox</a:t>
            </a:r>
            <a:endParaRPr lang="en-US" dirty="0">
              <a:solidFill>
                <a:srgbClr val="CC00CC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86250"/>
            <a:ext cx="2810983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5552" y="838200"/>
            <a:ext cx="8610600" cy="326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6600FF"/>
                </a:solidFill>
                <a:effectLst/>
              </a:rPr>
              <a:t>Each of the cells have two flagella and they must coordinate them to cause motion for the entire colony.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6600FF"/>
                </a:solidFill>
                <a:effectLst/>
              </a:rPr>
              <a:t>They have a red “eye” spot that can help determine light.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6600FF"/>
                </a:solidFill>
                <a:effectLst/>
              </a:rPr>
              <a:t>They work together but seem to have poles (so they know forward and back.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6600FF"/>
                </a:solidFill>
                <a:effectLst/>
              </a:rPr>
              <a:t>The </a:t>
            </a:r>
            <a:r>
              <a:rPr lang="en-US" sz="2400" dirty="0" err="1" smtClean="0">
                <a:solidFill>
                  <a:srgbClr val="6600FF"/>
                </a:solidFill>
                <a:effectLst/>
              </a:rPr>
              <a:t>volvox</a:t>
            </a:r>
            <a:r>
              <a:rPr lang="en-US" sz="2400" dirty="0" smtClean="0">
                <a:solidFill>
                  <a:srgbClr val="6600FF"/>
                </a:solidFill>
                <a:effectLst/>
              </a:rPr>
              <a:t> colony will reproduce new cells through asexual reproduction, but also has the ability to go to sexual reproduction so two separate colonies would be needed.</a:t>
            </a:r>
            <a:endParaRPr lang="en-US" sz="2400" dirty="0">
              <a:solidFill>
                <a:srgbClr val="6600FF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0" y="44958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hlinkClick r:id="rId3"/>
              </a:rPr>
              <a:t>Volvox</a:t>
            </a:r>
            <a:r>
              <a:rPr lang="en-US" dirty="0" smtClean="0">
                <a:hlinkClick r:id="rId3"/>
              </a:rPr>
              <a:t> Dances!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32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610600" cy="8842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C00CC"/>
                </a:solidFill>
              </a:rPr>
              <a:t>All of our </a:t>
            </a:r>
            <a:r>
              <a:rPr lang="en-US" dirty="0" err="1" smtClean="0">
                <a:solidFill>
                  <a:srgbClr val="CC00CC"/>
                </a:solidFill>
              </a:rPr>
              <a:t>protists</a:t>
            </a:r>
            <a:r>
              <a:rPr lang="en-US" dirty="0" smtClean="0">
                <a:solidFill>
                  <a:srgbClr val="CC00CC"/>
                </a:solidFill>
              </a:rPr>
              <a:t>…Review at this site!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0668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u="sng" dirty="0">
                <a:solidFill>
                  <a:srgbClr val="FF0000"/>
                </a:solidFill>
                <a:hlinkClick r:id="rId2"/>
              </a:rPr>
              <a:t>http://www.harcourtschool.com/activity/science_up_close/602/deploy/interface.html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06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15888"/>
            <a:ext cx="8785225" cy="493712"/>
          </a:xfrm>
        </p:spPr>
        <p:txBody>
          <a:bodyPr/>
          <a:lstStyle/>
          <a:p>
            <a:r>
              <a:rPr lang="en-US" altLang="en-US" sz="4000" b="1" dirty="0">
                <a:solidFill>
                  <a:srgbClr val="FFFF00"/>
                </a:solidFill>
                <a:latin typeface="Tahoma" pitchFamily="34" charset="0"/>
              </a:rPr>
              <a:t>Compound Microscope</a:t>
            </a:r>
            <a:endParaRPr lang="en-US" altLang="en-US" sz="3600" b="1" dirty="0">
              <a:solidFill>
                <a:srgbClr val="FFFF00"/>
              </a:solidFill>
              <a:latin typeface="Tahoma" pitchFamily="34" charset="0"/>
            </a:endParaRPr>
          </a:p>
        </p:txBody>
      </p:sp>
      <p:pic>
        <p:nvPicPr>
          <p:cNvPr id="124932" name="Picture 4" descr="MIC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914400"/>
            <a:ext cx="43942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228600" y="925513"/>
            <a:ext cx="411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None/>
            </a:pPr>
            <a:r>
              <a:rPr lang="en-US" altLang="en-US" sz="2000" b="1" dirty="0" smtClean="0">
                <a:solidFill>
                  <a:schemeClr val="accent1"/>
                </a:solidFill>
                <a:effectLst/>
              </a:rPr>
              <a:t>2</a:t>
            </a:r>
            <a:r>
              <a:rPr lang="en-US" altLang="en-US" sz="2000" b="1" dirty="0" smtClean="0">
                <a:solidFill>
                  <a:schemeClr val="accent1"/>
                </a:solidFill>
                <a:effectLst/>
                <a:latin typeface="Tahoma" pitchFamily="34" charset="0"/>
              </a:rPr>
              <a:t>. </a:t>
            </a:r>
            <a:r>
              <a:rPr lang="en-US" altLang="en-US" sz="2000" b="1" dirty="0">
                <a:solidFill>
                  <a:schemeClr val="accent1"/>
                </a:solidFill>
                <a:effectLst/>
                <a:latin typeface="Tahoma" pitchFamily="34" charset="0"/>
              </a:rPr>
              <a:t>Body Tube </a:t>
            </a:r>
            <a:r>
              <a:rPr lang="en-US" altLang="en-US" sz="2000" dirty="0">
                <a:solidFill>
                  <a:schemeClr val="accent1"/>
                </a:solidFill>
                <a:effectLst/>
              </a:rPr>
              <a:t>– gives distance between eyepiece and objective.</a:t>
            </a:r>
          </a:p>
        </p:txBody>
      </p:sp>
      <p:sp>
        <p:nvSpPr>
          <p:cNvPr id="124935" name="Text Box 7"/>
          <p:cNvSpPr txBox="1">
            <a:spLocks noChangeArrowheads="1"/>
          </p:cNvSpPr>
          <p:nvPr/>
        </p:nvSpPr>
        <p:spPr bwMode="auto">
          <a:xfrm>
            <a:off x="4572000" y="620713"/>
            <a:ext cx="472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None/>
            </a:pPr>
            <a:r>
              <a:rPr lang="en-US" altLang="en-US" sz="2000" b="1" dirty="0" smtClean="0">
                <a:solidFill>
                  <a:srgbClr val="FF0000"/>
                </a:solidFill>
                <a:effectLst/>
              </a:rPr>
              <a:t>1</a:t>
            </a:r>
            <a:r>
              <a:rPr lang="en-US" altLang="en-US" sz="2000" b="1" dirty="0" smtClean="0">
                <a:solidFill>
                  <a:srgbClr val="FF0000"/>
                </a:solidFill>
                <a:effectLst/>
                <a:latin typeface="Tahoma" pitchFamily="34" charset="0"/>
              </a:rPr>
              <a:t>. </a:t>
            </a:r>
            <a:r>
              <a:rPr lang="en-US" altLang="en-US" sz="2000" b="1" dirty="0">
                <a:solidFill>
                  <a:srgbClr val="FF0000"/>
                </a:solidFill>
                <a:effectLst/>
                <a:latin typeface="Tahoma" pitchFamily="34" charset="0"/>
              </a:rPr>
              <a:t>Eye Piece </a:t>
            </a:r>
            <a:r>
              <a:rPr lang="en-US" altLang="en-US" sz="2000" dirty="0">
                <a:solidFill>
                  <a:srgbClr val="FF0000"/>
                </a:solidFill>
                <a:effectLst/>
              </a:rPr>
              <a:t>–  lens closest to the eye.</a:t>
            </a:r>
          </a:p>
        </p:txBody>
      </p:sp>
      <p:sp>
        <p:nvSpPr>
          <p:cNvPr id="124936" name="Text Box 8"/>
          <p:cNvSpPr txBox="1">
            <a:spLocks noChangeArrowheads="1"/>
          </p:cNvSpPr>
          <p:nvPr/>
        </p:nvSpPr>
        <p:spPr bwMode="auto">
          <a:xfrm>
            <a:off x="4008120" y="2455069"/>
            <a:ext cx="52578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>
              <a:buNone/>
            </a:pPr>
            <a:r>
              <a:rPr lang="en-US" altLang="en-US" sz="2000" b="1" dirty="0">
                <a:solidFill>
                  <a:srgbClr val="FF0000"/>
                </a:solidFill>
                <a:effectLst/>
                <a:latin typeface="Tahoma" pitchFamily="34" charset="0"/>
              </a:rPr>
              <a:t>4. Arm </a:t>
            </a:r>
            <a:r>
              <a:rPr lang="en-US" altLang="en-US" sz="2000" dirty="0">
                <a:solidFill>
                  <a:srgbClr val="FF0000"/>
                </a:solidFill>
                <a:effectLst/>
              </a:rPr>
              <a:t>– holds the tube and lenses.</a:t>
            </a:r>
          </a:p>
        </p:txBody>
      </p:sp>
      <p:sp>
        <p:nvSpPr>
          <p:cNvPr id="124937" name="Text Box 9"/>
          <p:cNvSpPr txBox="1">
            <a:spLocks noChangeArrowheads="1"/>
          </p:cNvSpPr>
          <p:nvPr/>
        </p:nvSpPr>
        <p:spPr bwMode="auto">
          <a:xfrm>
            <a:off x="152400" y="1828800"/>
            <a:ext cx="335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None/>
            </a:pPr>
            <a:r>
              <a:rPr lang="en-US" altLang="en-US" sz="2000" b="1" dirty="0">
                <a:solidFill>
                  <a:srgbClr val="00B050"/>
                </a:solidFill>
                <a:effectLst/>
                <a:latin typeface="Tahoma" pitchFamily="34" charset="0"/>
              </a:rPr>
              <a:t>3. Nose Piece </a:t>
            </a:r>
            <a:r>
              <a:rPr lang="en-US" altLang="en-US" sz="2000" dirty="0">
                <a:solidFill>
                  <a:srgbClr val="00B050"/>
                </a:solidFill>
                <a:effectLst/>
              </a:rPr>
              <a:t>– holds   the objectives.</a:t>
            </a:r>
          </a:p>
        </p:txBody>
      </p:sp>
      <p:sp>
        <p:nvSpPr>
          <p:cNvPr id="124938" name="Text Box 10"/>
          <p:cNvSpPr txBox="1">
            <a:spLocks noChangeArrowheads="1"/>
          </p:cNvSpPr>
          <p:nvPr/>
        </p:nvSpPr>
        <p:spPr bwMode="auto">
          <a:xfrm>
            <a:off x="5105400" y="3287713"/>
            <a:ext cx="41910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None/>
            </a:pPr>
            <a:r>
              <a:rPr lang="en-US" altLang="en-US" sz="2000" b="1" dirty="0">
                <a:solidFill>
                  <a:srgbClr val="00B050"/>
                </a:solidFill>
                <a:effectLst/>
                <a:latin typeface="Tahoma" pitchFamily="34" charset="0"/>
              </a:rPr>
              <a:t>6. Stage </a:t>
            </a:r>
            <a:r>
              <a:rPr lang="en-US" altLang="en-US" sz="2000" dirty="0">
                <a:solidFill>
                  <a:srgbClr val="00B050"/>
                </a:solidFill>
                <a:effectLst/>
              </a:rPr>
              <a:t>– platform for the slides.</a:t>
            </a:r>
          </a:p>
        </p:txBody>
      </p:sp>
      <p:sp>
        <p:nvSpPr>
          <p:cNvPr id="124939" name="Text Box 11"/>
          <p:cNvSpPr txBox="1">
            <a:spLocks noChangeArrowheads="1"/>
          </p:cNvSpPr>
          <p:nvPr/>
        </p:nvSpPr>
        <p:spPr bwMode="auto">
          <a:xfrm>
            <a:off x="63500" y="2678113"/>
            <a:ext cx="33528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None/>
            </a:pPr>
            <a:r>
              <a:rPr lang="en-US" altLang="en-US" sz="2000" b="1" dirty="0">
                <a:solidFill>
                  <a:srgbClr val="0070C0"/>
                </a:solidFill>
                <a:effectLst/>
                <a:latin typeface="Tahoma" pitchFamily="34" charset="0"/>
              </a:rPr>
              <a:t>5. </a:t>
            </a:r>
            <a:r>
              <a:rPr lang="en-US" altLang="en-US" sz="2000" b="1" dirty="0" smtClean="0">
                <a:solidFill>
                  <a:srgbClr val="0070C0"/>
                </a:solidFill>
                <a:effectLst/>
                <a:latin typeface="Tahoma" pitchFamily="34" charset="0"/>
              </a:rPr>
              <a:t>Objective lenses </a:t>
            </a:r>
            <a:r>
              <a:rPr lang="en-US" altLang="en-US" sz="2000" dirty="0">
                <a:solidFill>
                  <a:srgbClr val="0070C0"/>
                </a:solidFill>
                <a:effectLst/>
                <a:latin typeface="Tahoma" pitchFamily="34" charset="0"/>
              </a:rPr>
              <a:t>– </a:t>
            </a:r>
          </a:p>
          <a:p>
            <a:pPr>
              <a:buNone/>
            </a:pPr>
            <a:r>
              <a:rPr lang="en-US" altLang="en-US" sz="2000" dirty="0">
                <a:solidFill>
                  <a:srgbClr val="0070C0"/>
                </a:solidFill>
                <a:effectLst/>
              </a:rPr>
              <a:t>lens closest to the slide.</a:t>
            </a:r>
          </a:p>
        </p:txBody>
      </p:sp>
      <p:sp>
        <p:nvSpPr>
          <p:cNvPr id="124940" name="Text Box 12"/>
          <p:cNvSpPr txBox="1">
            <a:spLocks noChangeArrowheads="1"/>
          </p:cNvSpPr>
          <p:nvPr/>
        </p:nvSpPr>
        <p:spPr bwMode="auto">
          <a:xfrm>
            <a:off x="0" y="3440113"/>
            <a:ext cx="335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None/>
            </a:pPr>
            <a:r>
              <a:rPr lang="en-US" altLang="en-US" sz="2000" b="1" dirty="0">
                <a:solidFill>
                  <a:srgbClr val="FF0000"/>
                </a:solidFill>
                <a:effectLst/>
                <a:latin typeface="Tahoma" pitchFamily="34" charset="0"/>
              </a:rPr>
              <a:t>7. Stage clips </a:t>
            </a:r>
            <a:r>
              <a:rPr lang="en-US" altLang="en-US" sz="2000" dirty="0">
                <a:solidFill>
                  <a:srgbClr val="FF0000"/>
                </a:solidFill>
                <a:effectLst/>
                <a:latin typeface="Tahoma" pitchFamily="34" charset="0"/>
              </a:rPr>
              <a:t>– </a:t>
            </a:r>
          </a:p>
          <a:p>
            <a:pPr>
              <a:buNone/>
            </a:pPr>
            <a:r>
              <a:rPr lang="en-US" altLang="en-US" sz="2000" dirty="0">
                <a:solidFill>
                  <a:srgbClr val="FF0000"/>
                </a:solidFill>
                <a:effectLst/>
              </a:rPr>
              <a:t>Holds the slide in place.</a:t>
            </a:r>
          </a:p>
        </p:txBody>
      </p:sp>
      <p:sp>
        <p:nvSpPr>
          <p:cNvPr id="124941" name="Text Box 13"/>
          <p:cNvSpPr txBox="1">
            <a:spLocks noChangeArrowheads="1"/>
          </p:cNvSpPr>
          <p:nvPr/>
        </p:nvSpPr>
        <p:spPr bwMode="auto">
          <a:xfrm>
            <a:off x="0" y="4125913"/>
            <a:ext cx="40386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None/>
            </a:pPr>
            <a:r>
              <a:rPr lang="en-US" altLang="en-US" sz="2000" b="1" dirty="0">
                <a:solidFill>
                  <a:srgbClr val="00B050"/>
                </a:solidFill>
                <a:effectLst/>
                <a:latin typeface="Tahoma" pitchFamily="34" charset="0"/>
              </a:rPr>
              <a:t>9. </a:t>
            </a:r>
            <a:r>
              <a:rPr lang="en-US" altLang="en-US" sz="2000" b="1" dirty="0" smtClean="0">
                <a:solidFill>
                  <a:srgbClr val="00B050"/>
                </a:solidFill>
                <a:effectLst/>
                <a:latin typeface="Tahoma" pitchFamily="34" charset="0"/>
              </a:rPr>
              <a:t>Diaphragm / IRIS </a:t>
            </a:r>
            <a:r>
              <a:rPr lang="en-US" altLang="en-US" sz="2000" dirty="0">
                <a:solidFill>
                  <a:srgbClr val="00B050"/>
                </a:solidFill>
                <a:effectLst/>
                <a:latin typeface="Tahoma" pitchFamily="34" charset="0"/>
              </a:rPr>
              <a:t>– </a:t>
            </a:r>
          </a:p>
          <a:p>
            <a:pPr>
              <a:buNone/>
            </a:pPr>
            <a:r>
              <a:rPr lang="en-US" altLang="en-US" sz="2000" dirty="0">
                <a:latin typeface="Tahoma" pitchFamily="34" charset="0"/>
              </a:rPr>
              <a:t>     </a:t>
            </a:r>
            <a:r>
              <a:rPr lang="en-US" altLang="en-US" sz="2000" dirty="0">
                <a:solidFill>
                  <a:srgbClr val="00B050"/>
                </a:solidFill>
                <a:effectLst/>
              </a:rPr>
              <a:t>Controls the amount of light.</a:t>
            </a:r>
          </a:p>
        </p:txBody>
      </p:sp>
      <p:sp>
        <p:nvSpPr>
          <p:cNvPr id="124942" name="Text Box 14"/>
          <p:cNvSpPr txBox="1">
            <a:spLocks noChangeArrowheads="1"/>
          </p:cNvSpPr>
          <p:nvPr/>
        </p:nvSpPr>
        <p:spPr bwMode="auto">
          <a:xfrm>
            <a:off x="152400" y="4724400"/>
            <a:ext cx="32004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None/>
            </a:pPr>
            <a:r>
              <a:rPr lang="en-US" altLang="en-US" sz="2000" b="1" dirty="0">
                <a:solidFill>
                  <a:srgbClr val="0070C0"/>
                </a:solidFill>
                <a:effectLst/>
                <a:latin typeface="Tahoma" pitchFamily="34" charset="0"/>
              </a:rPr>
              <a:t>11. Light </a:t>
            </a:r>
            <a:r>
              <a:rPr lang="en-US" altLang="en-US" sz="2000" dirty="0">
                <a:solidFill>
                  <a:srgbClr val="0070C0"/>
                </a:solidFill>
                <a:effectLst/>
                <a:latin typeface="Tahoma" pitchFamily="34" charset="0"/>
              </a:rPr>
              <a:t>– </a:t>
            </a:r>
          </a:p>
          <a:p>
            <a:pPr>
              <a:buNone/>
            </a:pPr>
            <a:r>
              <a:rPr lang="en-US" altLang="en-US" sz="2000" dirty="0">
                <a:solidFill>
                  <a:srgbClr val="0070C0"/>
                </a:solidFill>
                <a:effectLst/>
              </a:rPr>
              <a:t>Shines light through the slide, lens, tube.</a:t>
            </a:r>
          </a:p>
        </p:txBody>
      </p:sp>
      <p:sp>
        <p:nvSpPr>
          <p:cNvPr id="124943" name="Text Box 15"/>
          <p:cNvSpPr txBox="1">
            <a:spLocks noChangeArrowheads="1"/>
          </p:cNvSpPr>
          <p:nvPr/>
        </p:nvSpPr>
        <p:spPr bwMode="auto">
          <a:xfrm>
            <a:off x="5270500" y="3937000"/>
            <a:ext cx="457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None/>
            </a:pPr>
            <a:r>
              <a:rPr lang="en-US" altLang="en-US" sz="2000" b="1" dirty="0">
                <a:solidFill>
                  <a:srgbClr val="0070C0"/>
                </a:solidFill>
                <a:effectLst/>
                <a:latin typeface="Tahoma" pitchFamily="34" charset="0"/>
              </a:rPr>
              <a:t>8. </a:t>
            </a:r>
            <a:r>
              <a:rPr lang="en-US" altLang="en-US" sz="2000" b="1" dirty="0" smtClean="0">
                <a:solidFill>
                  <a:srgbClr val="0070C0"/>
                </a:solidFill>
                <a:effectLst/>
                <a:latin typeface="Tahoma" pitchFamily="34" charset="0"/>
              </a:rPr>
              <a:t>Coarse </a:t>
            </a:r>
            <a:r>
              <a:rPr lang="en-US" altLang="en-US" sz="2000" b="1" dirty="0">
                <a:solidFill>
                  <a:srgbClr val="0070C0"/>
                </a:solidFill>
                <a:effectLst/>
                <a:latin typeface="Tahoma" pitchFamily="34" charset="0"/>
              </a:rPr>
              <a:t>Adjustment knob </a:t>
            </a:r>
            <a:r>
              <a:rPr lang="en-US" altLang="en-US" sz="2000" dirty="0">
                <a:solidFill>
                  <a:srgbClr val="0070C0"/>
                </a:solidFill>
                <a:effectLst/>
                <a:latin typeface="Tahoma" pitchFamily="34" charset="0"/>
              </a:rPr>
              <a:t>– </a:t>
            </a:r>
          </a:p>
          <a:p>
            <a:pPr>
              <a:buNone/>
            </a:pPr>
            <a:r>
              <a:rPr lang="en-US" altLang="en-US" sz="2000" dirty="0">
                <a:solidFill>
                  <a:srgbClr val="0070C0"/>
                </a:solidFill>
                <a:effectLst/>
              </a:rPr>
              <a:t>Moves stage up/down (to focus).</a:t>
            </a:r>
          </a:p>
        </p:txBody>
      </p:sp>
      <p:sp>
        <p:nvSpPr>
          <p:cNvPr id="124944" name="Text Box 16"/>
          <p:cNvSpPr txBox="1">
            <a:spLocks noChangeArrowheads="1"/>
          </p:cNvSpPr>
          <p:nvPr/>
        </p:nvSpPr>
        <p:spPr bwMode="auto">
          <a:xfrm>
            <a:off x="5257800" y="4648200"/>
            <a:ext cx="4038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None/>
            </a:pPr>
            <a:r>
              <a:rPr lang="en-US" altLang="en-US" sz="2000" b="1" dirty="0">
                <a:solidFill>
                  <a:srgbClr val="FF0000"/>
                </a:solidFill>
                <a:effectLst/>
                <a:latin typeface="Tahoma" pitchFamily="34" charset="0"/>
              </a:rPr>
              <a:t>10. Fine Adjustment knob </a:t>
            </a:r>
            <a:r>
              <a:rPr lang="en-US" altLang="en-US" sz="2000" dirty="0">
                <a:solidFill>
                  <a:srgbClr val="FF0000"/>
                </a:solidFill>
                <a:effectLst/>
                <a:latin typeface="Tahoma" pitchFamily="34" charset="0"/>
              </a:rPr>
              <a:t>– </a:t>
            </a:r>
          </a:p>
          <a:p>
            <a:pPr>
              <a:buNone/>
            </a:pPr>
            <a:r>
              <a:rPr lang="en-US" altLang="en-US" sz="2000" dirty="0">
                <a:solidFill>
                  <a:srgbClr val="FF0000"/>
                </a:solidFill>
                <a:effectLst/>
                <a:latin typeface="Tahoma" pitchFamily="34" charset="0"/>
              </a:rPr>
              <a:t>      Moves stage up/down </a:t>
            </a:r>
            <a:r>
              <a:rPr lang="en-US" altLang="en-US" sz="2000" i="1" dirty="0">
                <a:solidFill>
                  <a:srgbClr val="FF0000"/>
                </a:solidFill>
                <a:effectLst/>
              </a:rPr>
              <a:t>slightly</a:t>
            </a:r>
            <a:endParaRPr lang="en-US" altLang="en-US" sz="2000" dirty="0">
              <a:solidFill>
                <a:srgbClr val="FF0000"/>
              </a:solidFill>
              <a:effectLst/>
            </a:endParaRPr>
          </a:p>
        </p:txBody>
      </p:sp>
      <p:sp>
        <p:nvSpPr>
          <p:cNvPr id="124945" name="Text Box 17"/>
          <p:cNvSpPr txBox="1">
            <a:spLocks noChangeArrowheads="1"/>
          </p:cNvSpPr>
          <p:nvPr/>
        </p:nvSpPr>
        <p:spPr bwMode="auto">
          <a:xfrm>
            <a:off x="4724400" y="5170488"/>
            <a:ext cx="472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None/>
            </a:pPr>
            <a:r>
              <a:rPr lang="en-US" altLang="en-US" sz="2000" b="1" dirty="0">
                <a:latin typeface="Tahoma" pitchFamily="34" charset="0"/>
              </a:rPr>
              <a:t> </a:t>
            </a:r>
            <a:r>
              <a:rPr lang="en-US" altLang="en-US" sz="2000" b="1" dirty="0" smtClean="0">
                <a:solidFill>
                  <a:srgbClr val="00B050"/>
                </a:solidFill>
                <a:effectLst/>
                <a:latin typeface="Tahoma" pitchFamily="34" charset="0"/>
              </a:rPr>
              <a:t>12</a:t>
            </a:r>
            <a:r>
              <a:rPr lang="en-US" altLang="en-US" sz="2000" b="1" dirty="0">
                <a:solidFill>
                  <a:srgbClr val="00B050"/>
                </a:solidFill>
                <a:effectLst/>
                <a:latin typeface="Tahoma" pitchFamily="34" charset="0"/>
              </a:rPr>
              <a:t>. Base </a:t>
            </a:r>
            <a:r>
              <a:rPr lang="en-US" altLang="en-US" sz="2000" dirty="0">
                <a:solidFill>
                  <a:srgbClr val="00B050"/>
                </a:solidFill>
                <a:effectLst/>
                <a:latin typeface="Tahoma" pitchFamily="34" charset="0"/>
              </a:rPr>
              <a:t>– </a:t>
            </a:r>
            <a:r>
              <a:rPr lang="en-US" altLang="en-US" sz="2000" dirty="0" smtClean="0">
                <a:solidFill>
                  <a:srgbClr val="00B050"/>
                </a:solidFill>
                <a:effectLst/>
              </a:rPr>
              <a:t>Holds </a:t>
            </a:r>
            <a:r>
              <a:rPr lang="en-US" altLang="en-US" sz="2000" dirty="0">
                <a:solidFill>
                  <a:srgbClr val="00B050"/>
                </a:solidFill>
                <a:effectLst/>
              </a:rPr>
              <a:t>up the entire microscope.</a:t>
            </a:r>
          </a:p>
        </p:txBody>
      </p:sp>
    </p:spTree>
    <p:extLst>
      <p:ext uri="{BB962C8B-B14F-4D97-AF65-F5344CB8AC3E}">
        <p14:creationId xmlns:p14="http://schemas.microsoft.com/office/powerpoint/2010/main" val="395339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4" grpId="0"/>
      <p:bldP spid="124935" grpId="0"/>
      <p:bldP spid="124936" grpId="0"/>
      <p:bldP spid="124937" grpId="0"/>
      <p:bldP spid="124938" grpId="0"/>
      <p:bldP spid="124939" grpId="0"/>
      <p:bldP spid="124940" grpId="0"/>
      <p:bldP spid="124941" grpId="0"/>
      <p:bldP spid="124942" grpId="0"/>
      <p:bldP spid="124943" grpId="0"/>
      <p:bldP spid="124944" grpId="0"/>
      <p:bldP spid="1249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Homeostasis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chemeClr val="bg1"/>
                </a:solidFill>
              </a:rPr>
              <a:t>Homeo</a:t>
            </a:r>
            <a:r>
              <a:rPr lang="en-US" dirty="0" smtClean="0">
                <a:solidFill>
                  <a:schemeClr val="bg1"/>
                </a:solidFill>
              </a:rPr>
              <a:t>…</a:t>
            </a:r>
            <a:r>
              <a:rPr lang="en-US" dirty="0" err="1" smtClean="0">
                <a:solidFill>
                  <a:schemeClr val="bg1"/>
                </a:solidFill>
              </a:rPr>
              <a:t>homoios</a:t>
            </a:r>
            <a:r>
              <a:rPr lang="en-US" dirty="0" smtClean="0">
                <a:solidFill>
                  <a:schemeClr val="bg1"/>
                </a:solidFill>
              </a:rPr>
              <a:t>, homo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-Greek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-means “like” or “same/similar”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Stasis…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-English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-means a period of inactivity or balance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10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39825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effectLst/>
              </a:rPr>
              <a:t>Cells</a:t>
            </a:r>
            <a:endParaRPr lang="en-US" dirty="0">
              <a:solidFill>
                <a:srgbClr val="7030A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1"/>
            <a:ext cx="8229600" cy="685800"/>
          </a:xfrm>
        </p:spPr>
        <p:txBody>
          <a:bodyPr/>
          <a:lstStyle/>
          <a:p>
            <a:pPr marL="0" indent="0">
              <a:buNone/>
            </a:pPr>
            <a:r>
              <a:rPr lang="en-US" b="1" i="1" u="sng" dirty="0" smtClean="0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PROKARYOTIC</a:t>
            </a:r>
            <a:r>
              <a:rPr lang="en-US" dirty="0" smtClean="0">
                <a:solidFill>
                  <a:srgbClr val="7030A0"/>
                </a:solidFill>
                <a:effectLst/>
              </a:rPr>
              <a:t>   and    </a:t>
            </a:r>
            <a:r>
              <a:rPr lang="en-US" b="1" i="1" u="sng" dirty="0" smtClean="0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EUKARYOTIC</a:t>
            </a:r>
            <a:endParaRPr lang="en-US" b="1" i="1" u="sng" dirty="0">
              <a:solidFill>
                <a:schemeClr val="bg1">
                  <a:lumMod val="60000"/>
                  <a:lumOff val="40000"/>
                </a:schemeClr>
              </a:solidFill>
              <a:effectLst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676400" y="1371600"/>
            <a:ext cx="0" cy="914400"/>
          </a:xfrm>
          <a:prstGeom prst="straightConnector1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6324600" y="1341120"/>
            <a:ext cx="0" cy="914400"/>
          </a:xfrm>
          <a:prstGeom prst="straightConnector1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228600" y="2362200"/>
            <a:ext cx="3733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  <a:effectLst/>
              </a:rPr>
              <a:t>Has organelles, but they are not membrane-bound (</a:t>
            </a:r>
            <a:r>
              <a:rPr lang="en-US" dirty="0" err="1" smtClean="0">
                <a:solidFill>
                  <a:srgbClr val="00B050"/>
                </a:solidFill>
                <a:effectLst/>
              </a:rPr>
              <a:t>kinda</a:t>
            </a:r>
            <a:r>
              <a:rPr lang="en-US" dirty="0" smtClean="0">
                <a:solidFill>
                  <a:srgbClr val="00B050"/>
                </a:solidFill>
                <a:effectLst/>
              </a:rPr>
              <a:t> messy)</a:t>
            </a:r>
            <a:endParaRPr lang="en-US" dirty="0">
              <a:solidFill>
                <a:srgbClr val="00B050"/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2438400"/>
            <a:ext cx="3733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  <a:effectLst/>
              </a:rPr>
              <a:t>Has organelles that  ARE membrane-bound (more neat and contained)</a:t>
            </a:r>
            <a:endParaRPr lang="en-US" dirty="0">
              <a:solidFill>
                <a:srgbClr val="00B050"/>
              </a:solidFill>
              <a:effectLst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1688592" y="4343400"/>
            <a:ext cx="0" cy="914400"/>
          </a:xfrm>
          <a:prstGeom prst="straightConnector1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762000" y="52578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trike="sngStrike" dirty="0" err="1" smtClean="0">
                <a:solidFill>
                  <a:schemeClr val="bg2"/>
                </a:solidFill>
                <a:effectLst/>
              </a:rPr>
              <a:t>Protists</a:t>
            </a:r>
            <a:endParaRPr lang="en-US" strike="sngStrike" dirty="0">
              <a:solidFill>
                <a:schemeClr val="bg2"/>
              </a:solidFill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5800" y="5254752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bg2"/>
                </a:solidFill>
                <a:effectLst/>
              </a:rPr>
              <a:t>Plants</a:t>
            </a:r>
            <a:endParaRPr lang="en-US" dirty="0">
              <a:solidFill>
                <a:schemeClr val="bg2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91300" y="52578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bg2"/>
                </a:solidFill>
                <a:effectLst/>
              </a:rPr>
              <a:t>Animals</a:t>
            </a:r>
            <a:endParaRPr lang="en-US" dirty="0">
              <a:solidFill>
                <a:schemeClr val="bg2"/>
              </a:solidFill>
              <a:effectLst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5410200" y="4572000"/>
            <a:ext cx="609600" cy="838200"/>
          </a:xfrm>
          <a:prstGeom prst="straightConnector1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6477000" y="4572000"/>
            <a:ext cx="609600" cy="876300"/>
          </a:xfrm>
          <a:prstGeom prst="straightConnector1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812292" y="5254751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bg2"/>
                </a:solidFill>
                <a:effectLst/>
              </a:rPr>
              <a:t>Bacteria</a:t>
            </a:r>
            <a:endParaRPr lang="en-US" dirty="0">
              <a:solidFill>
                <a:schemeClr val="bg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3801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5552" y="152400"/>
            <a:ext cx="8229600" cy="5638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chemeClr val="bg1"/>
                </a:solidFill>
              </a:rPr>
              <a:t>Francesco </a:t>
            </a:r>
            <a:r>
              <a:rPr lang="en-US" dirty="0" err="1" smtClean="0">
                <a:solidFill>
                  <a:schemeClr val="bg1"/>
                </a:solidFill>
              </a:rPr>
              <a:t>Redi</a:t>
            </a:r>
            <a:r>
              <a:rPr lang="en-US" dirty="0" smtClean="0">
                <a:solidFill>
                  <a:schemeClr val="bg1"/>
                </a:solidFill>
              </a:rPr>
              <a:t> – (1668)</a:t>
            </a:r>
          </a:p>
          <a:p>
            <a:pPr lvl="1" eaLnBrk="1" hangingPunct="1"/>
            <a:r>
              <a:rPr lang="en-US" dirty="0" smtClean="0">
                <a:solidFill>
                  <a:srgbClr val="0070C0"/>
                </a:solidFill>
              </a:rPr>
              <a:t>People believed flies spontaneously came from meat… “Spontaneous Generation”</a:t>
            </a:r>
          </a:p>
          <a:p>
            <a:pPr lvl="1" eaLnBrk="1" hangingPunct="1"/>
            <a:r>
              <a:rPr lang="en-US" dirty="0" err="1" smtClean="0">
                <a:solidFill>
                  <a:srgbClr val="00B050"/>
                </a:solidFill>
              </a:rPr>
              <a:t>Redi</a:t>
            </a:r>
            <a:r>
              <a:rPr lang="en-US" dirty="0" smtClean="0">
                <a:solidFill>
                  <a:srgbClr val="00B050"/>
                </a:solidFill>
              </a:rPr>
              <a:t> covered one flask, left one open to air.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</a:rPr>
              <a:t>Observed flies laying eggs on meat.</a:t>
            </a:r>
          </a:p>
          <a:p>
            <a:pPr lvl="1" eaLnBrk="1" hangingPunct="1"/>
            <a:r>
              <a:rPr lang="en-US" dirty="0" smtClean="0">
                <a:solidFill>
                  <a:srgbClr val="7030A0"/>
                </a:solidFill>
              </a:rPr>
              <a:t>Flies come from flies. Life comes from life.</a:t>
            </a:r>
          </a:p>
        </p:txBody>
      </p:sp>
      <p:pic>
        <p:nvPicPr>
          <p:cNvPr id="10137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97352"/>
            <a:ext cx="8001000" cy="3429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8277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buFont typeface="Wingdings" pitchFamily="2" charset="2"/>
              <a:buNone/>
              <a:defRPr/>
            </a:pPr>
            <a:r>
              <a:rPr lang="en-US" sz="800" b="1">
                <a:effectLst/>
                <a:latin typeface="Verdana" pitchFamily="34" charset="0"/>
              </a:rPr>
              <a:t>Copyright © 2010 Ryan P. Murphy</a:t>
            </a:r>
            <a:endParaRPr lang="en-US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3886200" y="3962400"/>
            <a:ext cx="1219200" cy="0"/>
          </a:xfrm>
          <a:prstGeom prst="line">
            <a:avLst/>
          </a:prstGeom>
          <a:noFill/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/>
          <p:cNvSpPr/>
          <p:nvPr/>
        </p:nvSpPr>
        <p:spPr bwMode="auto">
          <a:xfrm>
            <a:off x="4038600" y="3810000"/>
            <a:ext cx="228600" cy="152400"/>
          </a:xfrm>
          <a:prstGeom prst="ellipse">
            <a:avLst/>
          </a:prstGeom>
          <a:solidFill>
            <a:srgbClr val="FFCCCC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724400" y="3800856"/>
            <a:ext cx="228600" cy="152400"/>
          </a:xfrm>
          <a:prstGeom prst="ellipse">
            <a:avLst/>
          </a:prstGeom>
          <a:solidFill>
            <a:srgbClr val="FFCCCC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32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0198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Francesco </a:t>
            </a:r>
            <a:r>
              <a:rPr lang="en-US" dirty="0" err="1" smtClean="0">
                <a:solidFill>
                  <a:schemeClr val="bg1"/>
                </a:solidFill>
              </a:rPr>
              <a:t>Redi</a:t>
            </a:r>
            <a:r>
              <a:rPr lang="en-US" dirty="0" smtClean="0">
                <a:solidFill>
                  <a:schemeClr val="bg1"/>
                </a:solidFill>
              </a:rPr>
              <a:t> (1668)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2976" y="990600"/>
            <a:ext cx="4495800" cy="762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Life comes from life.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52400" y="1905000"/>
            <a:ext cx="3505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>
              <a:buClrTx/>
              <a:buSzTx/>
              <a:buFontTx/>
              <a:buNone/>
            </a:pPr>
            <a:r>
              <a:rPr lang="en-US" sz="3200" kern="0" dirty="0" smtClean="0">
                <a:solidFill>
                  <a:schemeClr val="bg1"/>
                </a:solidFill>
                <a:effectLst/>
              </a:rPr>
              <a:t>Schleiden (1838)</a:t>
            </a:r>
            <a:endParaRPr lang="en-US" sz="3200" kern="0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24968" y="2552700"/>
            <a:ext cx="3505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>
              <a:buClrTx/>
              <a:buSzTx/>
              <a:buFontTx/>
              <a:buNone/>
            </a:pPr>
            <a:r>
              <a:rPr lang="en-US" sz="3200" kern="0" dirty="0" smtClean="0">
                <a:solidFill>
                  <a:schemeClr val="bg1"/>
                </a:solidFill>
                <a:effectLst/>
              </a:rPr>
              <a:t>Schwann (1839)</a:t>
            </a:r>
            <a:endParaRPr lang="en-US" sz="3200" kern="0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2400" y="3200400"/>
            <a:ext cx="3505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>
              <a:buClrTx/>
              <a:buSzTx/>
              <a:buFontTx/>
              <a:buNone/>
            </a:pPr>
            <a:r>
              <a:rPr lang="en-US" sz="3200" kern="0" dirty="0" smtClean="0">
                <a:solidFill>
                  <a:schemeClr val="bg1"/>
                </a:solidFill>
                <a:effectLst/>
              </a:rPr>
              <a:t>Virchow (1850)</a:t>
            </a:r>
            <a:endParaRPr lang="en-US" sz="3200" kern="0" dirty="0">
              <a:solidFill>
                <a:schemeClr val="bg1"/>
              </a:solidFill>
              <a:effectLst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505200" y="2019300"/>
            <a:ext cx="533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SzTx/>
              <a:buNone/>
            </a:pPr>
            <a:r>
              <a:rPr lang="en-US" sz="2400" kern="0" dirty="0" smtClean="0">
                <a:solidFill>
                  <a:srgbClr val="00B050"/>
                </a:solidFill>
                <a:effectLst/>
              </a:rPr>
              <a:t>Plants are made of cells…cells are basic building block of all plants.</a:t>
            </a:r>
            <a:endParaRPr lang="en-US" sz="2400" kern="0" dirty="0">
              <a:solidFill>
                <a:srgbClr val="00B050"/>
              </a:solidFill>
              <a:effectLst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276600" y="2781300"/>
            <a:ext cx="533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SzTx/>
              <a:buNone/>
            </a:pPr>
            <a:r>
              <a:rPr lang="en-US" sz="2400" kern="0" dirty="0" smtClean="0">
                <a:solidFill>
                  <a:srgbClr val="6600FF"/>
                </a:solidFill>
                <a:effectLst/>
              </a:rPr>
              <a:t>Animals are made of cells…cells are basic building block of all living things.</a:t>
            </a:r>
            <a:endParaRPr lang="en-US" sz="2400" kern="0" dirty="0">
              <a:solidFill>
                <a:srgbClr val="6600FF"/>
              </a:solidFill>
              <a:effectLst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200400" y="3601212"/>
            <a:ext cx="533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SzTx/>
              <a:buNone/>
            </a:pPr>
            <a:r>
              <a:rPr lang="en-US" sz="2400" kern="0" dirty="0" smtClean="0">
                <a:solidFill>
                  <a:srgbClr val="FF0000"/>
                </a:solidFill>
                <a:effectLst/>
              </a:rPr>
              <a:t>Cells come from other living cells.</a:t>
            </a:r>
            <a:endParaRPr lang="en-US" sz="2400" kern="0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0745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381000" y="381000"/>
            <a:ext cx="4191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>
              <a:buClrTx/>
              <a:buSzTx/>
              <a:buFontTx/>
              <a:buNone/>
            </a:pPr>
            <a:r>
              <a:rPr lang="en-US" sz="3200" kern="0" dirty="0" smtClean="0">
                <a:solidFill>
                  <a:schemeClr val="bg1"/>
                </a:solidFill>
                <a:effectLst/>
              </a:rPr>
              <a:t>Robert Hooke (1665)</a:t>
            </a:r>
            <a:endParaRPr lang="en-US" sz="3200" kern="0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381000" y="2438400"/>
            <a:ext cx="5867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>
              <a:buClrTx/>
              <a:buSzTx/>
              <a:buFontTx/>
              <a:buNone/>
            </a:pPr>
            <a:r>
              <a:rPr lang="en-US" sz="3200" kern="0" dirty="0" smtClean="0">
                <a:solidFill>
                  <a:schemeClr val="bg1"/>
                </a:solidFill>
                <a:effectLst/>
              </a:rPr>
              <a:t>Anton van </a:t>
            </a:r>
            <a:r>
              <a:rPr lang="en-US" sz="3200" kern="0" dirty="0" err="1" smtClean="0">
                <a:solidFill>
                  <a:schemeClr val="bg1"/>
                </a:solidFill>
                <a:effectLst/>
              </a:rPr>
              <a:t>Leeuvenhoek</a:t>
            </a:r>
            <a:r>
              <a:rPr lang="en-US" sz="3200" kern="0" dirty="0" smtClean="0">
                <a:solidFill>
                  <a:schemeClr val="bg1"/>
                </a:solidFill>
                <a:effectLst/>
              </a:rPr>
              <a:t> (1670)</a:t>
            </a:r>
            <a:endParaRPr lang="en-US" sz="3200" kern="0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914400" y="1171956"/>
            <a:ext cx="533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SzTx/>
              <a:buNone/>
            </a:pPr>
            <a:r>
              <a:rPr lang="en-US" sz="2400" kern="0" dirty="0" smtClean="0">
                <a:solidFill>
                  <a:srgbClr val="FF0000"/>
                </a:solidFill>
                <a:effectLst/>
              </a:rPr>
              <a:t>Used a COMPOUND microscope</a:t>
            </a:r>
            <a:endParaRPr lang="en-US" sz="2400" kern="0" dirty="0">
              <a:solidFill>
                <a:srgbClr val="FF0000"/>
              </a:solidFill>
              <a:effectLst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371600" y="1562100"/>
            <a:ext cx="533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SzTx/>
              <a:buNone/>
            </a:pPr>
            <a:r>
              <a:rPr lang="en-US" sz="2400" kern="0" dirty="0" smtClean="0">
                <a:solidFill>
                  <a:srgbClr val="6600FF"/>
                </a:solidFill>
                <a:effectLst/>
              </a:rPr>
              <a:t>Saw cork (dead plant cells)</a:t>
            </a:r>
            <a:endParaRPr lang="en-US" sz="2400" kern="0" dirty="0">
              <a:solidFill>
                <a:srgbClr val="6600FF"/>
              </a:solidFill>
              <a:effectLst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52600" y="2057400"/>
            <a:ext cx="6324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SzTx/>
              <a:buNone/>
            </a:pPr>
            <a:r>
              <a:rPr lang="en-US" sz="2400" kern="0" dirty="0" smtClean="0">
                <a:solidFill>
                  <a:srgbClr val="00B050"/>
                </a:solidFill>
                <a:effectLst/>
              </a:rPr>
              <a:t>Described the cell walls (boxes) as “CELLS”</a:t>
            </a:r>
            <a:endParaRPr lang="en-US" sz="2400" kern="0" dirty="0">
              <a:solidFill>
                <a:srgbClr val="00B050"/>
              </a:solidFill>
              <a:effectLst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066800" y="3238500"/>
            <a:ext cx="533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SzTx/>
              <a:buNone/>
            </a:pPr>
            <a:r>
              <a:rPr lang="en-US" sz="2400" kern="0" dirty="0" smtClean="0">
                <a:solidFill>
                  <a:srgbClr val="FF0000"/>
                </a:solidFill>
                <a:effectLst/>
              </a:rPr>
              <a:t>Looked at pond water…living cells</a:t>
            </a:r>
            <a:endParaRPr lang="en-US" sz="2400" kern="0" dirty="0">
              <a:solidFill>
                <a:srgbClr val="FF0000"/>
              </a:solidFill>
              <a:effectLst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676400" y="3733800"/>
            <a:ext cx="6858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SzTx/>
              <a:buNone/>
            </a:pPr>
            <a:r>
              <a:rPr lang="en-US" sz="2400" kern="0" dirty="0" smtClean="0">
                <a:solidFill>
                  <a:srgbClr val="00B050"/>
                </a:solidFill>
                <a:effectLst/>
              </a:rPr>
              <a:t>Described the moving beings as “animal-</a:t>
            </a:r>
            <a:r>
              <a:rPr lang="en-US" sz="2400" kern="0" dirty="0" err="1" smtClean="0">
                <a:solidFill>
                  <a:srgbClr val="00B050"/>
                </a:solidFill>
                <a:effectLst/>
              </a:rPr>
              <a:t>cules</a:t>
            </a:r>
            <a:r>
              <a:rPr lang="en-US" sz="2400" kern="0" dirty="0" smtClean="0">
                <a:solidFill>
                  <a:srgbClr val="00B050"/>
                </a:solidFill>
                <a:effectLst/>
              </a:rPr>
              <a:t>”</a:t>
            </a:r>
            <a:endParaRPr lang="en-US" sz="2400" kern="0" dirty="0">
              <a:solidFill>
                <a:srgbClr val="00B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3596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 bwMode="auto">
          <a:xfrm>
            <a:off x="304800" y="0"/>
            <a:ext cx="8229600" cy="11398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CELLS</a:t>
            </a: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686800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62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5000"/>
          <a:buFont typeface="Wingdings" pitchFamily="2" charset="2"/>
          <a:buChar char="n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5000"/>
          <a:buFont typeface="Wingdings" pitchFamily="2" charset="2"/>
          <a:buChar char="n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10">
        <a:dk1>
          <a:srgbClr val="003366"/>
        </a:dk1>
        <a:lt1>
          <a:srgbClr val="FFFFFF"/>
        </a:lt1>
        <a:dk2>
          <a:srgbClr val="E6E644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F0F0B0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11">
        <a:dk1>
          <a:srgbClr val="003366"/>
        </a:dk1>
        <a:lt1>
          <a:srgbClr val="FFFFFF"/>
        </a:lt1>
        <a:dk2>
          <a:srgbClr val="D4B724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E6D8AC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12">
        <a:dk1>
          <a:srgbClr val="080808"/>
        </a:dk1>
        <a:lt1>
          <a:srgbClr val="FFFFFF"/>
        </a:lt1>
        <a:dk2>
          <a:srgbClr val="1C1C1C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ABABAB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5000"/>
          <a:buFont typeface="Wingdings" pitchFamily="2" charset="2"/>
          <a:buChar char="n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5000"/>
          <a:buFont typeface="Wingdings" pitchFamily="2" charset="2"/>
          <a:buChar char="n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71295</TotalTime>
  <Words>1104</Words>
  <Application>Microsoft Office PowerPoint</Application>
  <PresentationFormat>On-screen Show (4:3)</PresentationFormat>
  <Paragraphs>206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Tahoma</vt:lpstr>
      <vt:lpstr>Times New Roman</vt:lpstr>
      <vt:lpstr>Verdana</vt:lpstr>
      <vt:lpstr>Wingdings</vt:lpstr>
      <vt:lpstr>Curtain Call</vt:lpstr>
      <vt:lpstr>Default Design</vt:lpstr>
      <vt:lpstr>PowerPoint Presentation</vt:lpstr>
      <vt:lpstr>CELLS</vt:lpstr>
      <vt:lpstr>Osmosis – “osmos” is Greek…to push</vt:lpstr>
      <vt:lpstr>Homeostasis</vt:lpstr>
      <vt:lpstr>Cells</vt:lpstr>
      <vt:lpstr>PowerPoint Presentation</vt:lpstr>
      <vt:lpstr>Francesco Redi (1668)</vt:lpstr>
      <vt:lpstr>PowerPoint Presentation</vt:lpstr>
      <vt:lpstr>CELLS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</vt:lpstr>
      <vt:lpstr>The Whole City…</vt:lpstr>
      <vt:lpstr>PowerPoint Presentation</vt:lpstr>
      <vt:lpstr>For those on computer…</vt:lpstr>
      <vt:lpstr>PowerPoint Presentation</vt:lpstr>
      <vt:lpstr>Protists…</vt:lpstr>
      <vt:lpstr>Protists…Animal? Plant? Fungus?</vt:lpstr>
      <vt:lpstr>Protists</vt:lpstr>
      <vt:lpstr>Protists – finding food</vt:lpstr>
      <vt:lpstr>Protists - locomotion</vt:lpstr>
      <vt:lpstr>Protists - locomotion</vt:lpstr>
      <vt:lpstr>Protists - locomotion</vt:lpstr>
      <vt:lpstr>Protists - locomotion</vt:lpstr>
      <vt:lpstr>PowerPoint Presentation</vt:lpstr>
      <vt:lpstr>Amoeba</vt:lpstr>
      <vt:lpstr>Paramecium</vt:lpstr>
      <vt:lpstr>Euglena</vt:lpstr>
      <vt:lpstr>Volvox</vt:lpstr>
      <vt:lpstr>Volvox</vt:lpstr>
      <vt:lpstr>All of our protists…Review at this site!</vt:lpstr>
      <vt:lpstr>Compound Microscope</vt:lpstr>
    </vt:vector>
  </TitlesOfParts>
  <Company>AEMS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Murphy</dc:creator>
  <cp:lastModifiedBy>Audrey Garris</cp:lastModifiedBy>
  <cp:revision>1325</cp:revision>
  <cp:lastPrinted>2018-10-03T03:05:28Z</cp:lastPrinted>
  <dcterms:created xsi:type="dcterms:W3CDTF">2006-07-19T23:42:34Z</dcterms:created>
  <dcterms:modified xsi:type="dcterms:W3CDTF">2019-02-28T14:26:24Z</dcterms:modified>
</cp:coreProperties>
</file>