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61" r:id="rId2"/>
  </p:sldMasterIdLst>
  <p:notesMasterIdLst>
    <p:notesMasterId r:id="rId41"/>
  </p:notesMasterIdLst>
  <p:handoutMasterIdLst>
    <p:handoutMasterId r:id="rId42"/>
  </p:handoutMasterIdLst>
  <p:sldIdLst>
    <p:sldId id="6547" r:id="rId3"/>
    <p:sldId id="6548" r:id="rId4"/>
    <p:sldId id="6549" r:id="rId5"/>
    <p:sldId id="6550" r:id="rId6"/>
    <p:sldId id="6555" r:id="rId7"/>
    <p:sldId id="6556" r:id="rId8"/>
    <p:sldId id="6557" r:id="rId9"/>
    <p:sldId id="6487" r:id="rId10"/>
    <p:sldId id="6558" r:id="rId11"/>
    <p:sldId id="6559" r:id="rId12"/>
    <p:sldId id="6560" r:id="rId13"/>
    <p:sldId id="6561" r:id="rId14"/>
    <p:sldId id="6542" r:id="rId15"/>
    <p:sldId id="6543" r:id="rId16"/>
    <p:sldId id="6544" r:id="rId17"/>
    <p:sldId id="6532" r:id="rId18"/>
    <p:sldId id="6505" r:id="rId19"/>
    <p:sldId id="6540" r:id="rId20"/>
    <p:sldId id="6541" r:id="rId21"/>
    <p:sldId id="6506" r:id="rId22"/>
    <p:sldId id="6507" r:id="rId23"/>
    <p:sldId id="6508" r:id="rId24"/>
    <p:sldId id="6509" r:id="rId25"/>
    <p:sldId id="6510" r:id="rId26"/>
    <p:sldId id="6511" r:id="rId27"/>
    <p:sldId id="6512" r:id="rId28"/>
    <p:sldId id="6513" r:id="rId29"/>
    <p:sldId id="6514" r:id="rId30"/>
    <p:sldId id="6515" r:id="rId31"/>
    <p:sldId id="6516" r:id="rId32"/>
    <p:sldId id="6517" r:id="rId33"/>
    <p:sldId id="6518" r:id="rId34"/>
    <p:sldId id="6519" r:id="rId35"/>
    <p:sldId id="6520" r:id="rId36"/>
    <p:sldId id="6521" r:id="rId37"/>
    <p:sldId id="6524" r:id="rId38"/>
    <p:sldId id="6523" r:id="rId39"/>
    <p:sldId id="6528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0000"/>
    <a:srgbClr val="6600FF"/>
    <a:srgbClr val="FC445E"/>
    <a:srgbClr val="FFCCCC"/>
    <a:srgbClr val="9900CC"/>
    <a:srgbClr val="0070C0"/>
    <a:srgbClr val="CC6600"/>
    <a:srgbClr val="FFC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558" autoAdjust="0"/>
    <p:restoredTop sz="99645" autoAdjust="0"/>
  </p:normalViewPr>
  <p:slideViewPr>
    <p:cSldViewPr>
      <p:cViewPr varScale="1">
        <p:scale>
          <a:sx n="69" d="100"/>
          <a:sy n="69" d="100"/>
        </p:scale>
        <p:origin x="7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1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203DAC6E-532A-4CDC-98CD-2F2BAFC4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56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8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47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47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47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F3708135-7BC6-40DD-823D-3CBF1D136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99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Google Shape;92;p2:notes"/>
          <p:cNvSpPr txBox="1">
            <a:spLocks noGrp="1"/>
          </p:cNvSpPr>
          <p:nvPr>
            <p:ph type="body" idx="1"/>
          </p:nvPr>
        </p:nvSpPr>
        <p:spPr>
          <a:noFill/>
        </p:spPr>
        <p:txBody>
          <a:bodyPr lIns="91433" tIns="45704" rIns="91433" bIns="45704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0963" name="Google Shape;93;p2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298036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5141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5141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B8FD8-BBF8-4BC5-A9CD-A394D0E46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19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E5326-CC0A-4532-8889-BFFE93E2A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5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EAA8D-0F62-4C6E-A425-70BA97015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E41F5-213D-4215-81BD-D76CAFD66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12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EC15-5FF5-4B09-A7F2-455D5C203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65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0BDD0-AA1B-48A1-8337-AD1E59FE0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1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25118-BB54-451A-812B-7F4435D4A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82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94C9D-DC19-413A-9D9C-087AE47A8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24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C2944-AF27-4E01-8619-D9B0FF15B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05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D41A1-E111-4B05-83CD-375BF7B70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73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145DE-B189-4774-AB78-343DB6EB8C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9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7DED1-538E-4501-AF3A-3FFFA017E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68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7C95C-3450-4A48-A37C-2CB9F17CD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1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4986-23A8-4534-B92F-868CFEDD3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8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C1D8-0202-4356-B591-B43723188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0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C17EA-F959-446E-977A-96F5577FF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9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BDF6B-4DCF-4A2F-95A5-B8049F325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259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CA393-F71D-46A7-B5BF-56CA0D61D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360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40822-EE52-4037-8488-E5001C8B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10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65218-371B-4CE8-B1FA-831B112B1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7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C1960-8D72-4AA5-A5A7-1E599D3BC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D35FB-C765-4ED8-B936-DE4292932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6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12204-CE81-4354-84AF-6003D31BA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3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4CE99-369C-4EE1-AC75-13C93F463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6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5106B-F97A-4D0D-9355-CAE4B6E00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1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AD4CA-4569-4B20-AADC-63E00E4BC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69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85037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2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3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4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5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6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79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0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1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2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4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6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8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89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90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039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5039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5039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5039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5039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0BB2AF6-BCA3-4203-AF61-BB54EE1D0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5039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50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  <p:sldLayoutId id="2147484535" r:id="rId12"/>
    <p:sldLayoutId id="21474845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DDEC8477-AE9E-4DEB-9903-C1C136E76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  <p:sldLayoutId id="214748454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581400" cy="563562"/>
          </a:xfrm>
        </p:spPr>
        <p:txBody>
          <a:bodyPr/>
          <a:lstStyle/>
          <a:p>
            <a:r>
              <a:rPr lang="en-US" altLang="en-US" sz="3200" dirty="0" smtClean="0">
                <a:solidFill>
                  <a:srgbClr val="FF0000"/>
                </a:solidFill>
                <a:effectLst/>
              </a:rPr>
              <a:t>Feb.22, </a:t>
            </a:r>
            <a:r>
              <a:rPr lang="en-US" altLang="en-US" sz="3200" dirty="0" smtClean="0">
                <a:solidFill>
                  <a:srgbClr val="FF0000"/>
                </a:solidFill>
                <a:effectLst/>
              </a:rPr>
              <a:t>2019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274638"/>
            <a:ext cx="8686800" cy="5791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en-US" b="1" u="sng" dirty="0" smtClean="0">
                <a:solidFill>
                  <a:srgbClr val="0000CC"/>
                </a:solidFill>
                <a:effectLst/>
              </a:rPr>
              <a:t>You need:</a:t>
            </a:r>
            <a:endParaRPr lang="en-US" altLang="en-US" dirty="0" smtClean="0">
              <a:effectLst/>
            </a:endParaRPr>
          </a:p>
          <a:p>
            <a:pPr marL="0" indent="0">
              <a:buFontTx/>
              <a:buNone/>
              <a:defRPr/>
            </a:pPr>
            <a:r>
              <a:rPr lang="en-US" alt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Clean </a:t>
            </a:r>
            <a:r>
              <a:rPr lang="en-US" alt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paper </a:t>
            </a:r>
            <a:r>
              <a:rPr lang="en-US" alt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/ </a:t>
            </a:r>
            <a:r>
              <a:rPr lang="en-US" alt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pencil</a:t>
            </a:r>
          </a:p>
          <a:p>
            <a:pPr marL="0" indent="0">
              <a:buFontTx/>
              <a:buNone/>
              <a:defRPr/>
            </a:pPr>
            <a:r>
              <a:rPr lang="en-US" alt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Hypothesis and Cell coloring WS</a:t>
            </a:r>
            <a:endParaRPr lang="en-US" altLang="en-US" dirty="0" smtClean="0">
              <a:solidFill>
                <a:schemeClr val="accent4">
                  <a:lumMod val="10000"/>
                </a:schemeClr>
              </a:solidFill>
              <a:effectLst/>
            </a:endParaRPr>
          </a:p>
          <a:p>
            <a:pPr marL="0" indent="0">
              <a:buFontTx/>
              <a:buNone/>
              <a:defRPr/>
            </a:pPr>
            <a:r>
              <a:rPr lang="en-US" alt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Mental </a:t>
            </a:r>
            <a:r>
              <a:rPr lang="en-US" altLang="en-US" dirty="0" smtClean="0">
                <a:solidFill>
                  <a:schemeClr val="accent4">
                    <a:lumMod val="10000"/>
                  </a:schemeClr>
                </a:solidFill>
                <a:effectLst/>
              </a:rPr>
              <a:t>Math for Warm Up – be ready!</a:t>
            </a:r>
          </a:p>
          <a:p>
            <a:pPr marL="0" indent="0">
              <a:buFontTx/>
              <a:buNone/>
              <a:defRPr/>
            </a:pPr>
            <a:endParaRPr lang="en-US" altLang="en-US" sz="1000" dirty="0" smtClean="0"/>
          </a:p>
          <a:p>
            <a:pPr marL="0" indent="0">
              <a:buFontTx/>
              <a:buNone/>
              <a:defRPr/>
            </a:pPr>
            <a:r>
              <a:rPr lang="en-US" altLang="en-US" b="1" u="sng" dirty="0" smtClean="0">
                <a:solidFill>
                  <a:srgbClr val="FF0000"/>
                </a:solidFill>
                <a:effectLst/>
              </a:rPr>
              <a:t>Warm Up:</a:t>
            </a:r>
          </a:p>
          <a:p>
            <a:pPr marL="0" indent="0">
              <a:buFontTx/>
              <a:buNone/>
              <a:defRPr/>
            </a:pPr>
            <a:r>
              <a:rPr lang="en-US" altLang="en-US" sz="2400" dirty="0" smtClean="0">
                <a:solidFill>
                  <a:srgbClr val="6600FF"/>
                </a:solidFill>
                <a:effectLst/>
              </a:rPr>
              <a:t>I will say each MENTAL math problem two times…and only two times.  Do NOT write anything but your answer – everything else is MENTAL!</a:t>
            </a:r>
          </a:p>
          <a:p>
            <a:pPr marL="0" indent="0">
              <a:buFontTx/>
              <a:buNone/>
              <a:defRPr/>
            </a:pPr>
            <a:endParaRPr lang="en-US" altLang="en-US" sz="1100" dirty="0" smtClean="0">
              <a:effectLst/>
            </a:endParaRPr>
          </a:p>
          <a:p>
            <a:pPr marL="0" indent="0">
              <a:buFontTx/>
              <a:buNone/>
              <a:defRPr/>
            </a:pPr>
            <a:r>
              <a:rPr lang="en-US" altLang="en-US" sz="2800" i="1" u="sng" dirty="0" smtClean="0">
                <a:solidFill>
                  <a:srgbClr val="7030A0"/>
                </a:solidFill>
                <a:effectLst/>
              </a:rPr>
              <a:t>I CAN</a:t>
            </a:r>
            <a:r>
              <a:rPr lang="en-US" altLang="en-US" sz="2800" i="1" dirty="0" smtClean="0">
                <a:solidFill>
                  <a:srgbClr val="7030A0"/>
                </a:solidFill>
                <a:effectLst/>
              </a:rPr>
              <a:t>: begin our study of the cell and the microscope.</a:t>
            </a:r>
            <a:endParaRPr lang="en-US" altLang="en-US" sz="2800" i="1" dirty="0" smtClean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772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30" y="457200"/>
            <a:ext cx="814772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rgbClr val="6600FF"/>
                </a:solidFill>
                <a:effectLst/>
              </a:rPr>
              <a:t>Eggs – let’s egg-</a:t>
            </a:r>
            <a:r>
              <a:rPr lang="en-US" dirty="0" err="1" smtClean="0">
                <a:solidFill>
                  <a:srgbClr val="6600FF"/>
                </a:solidFill>
                <a:effectLst/>
              </a:rPr>
              <a:t>speriment</a:t>
            </a:r>
            <a:r>
              <a:rPr lang="en-US" dirty="0" smtClean="0">
                <a:solidFill>
                  <a:srgbClr val="6600FF"/>
                </a:solidFill>
                <a:effectLst/>
              </a:rPr>
              <a:t>!!!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i="1" u="sng" dirty="0" smtClean="0">
                <a:solidFill>
                  <a:srgbClr val="FF0000"/>
                </a:solidFill>
                <a:effectLst/>
              </a:rPr>
              <a:t>What will happen to the egg if…?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effectLst/>
              </a:rPr>
              <a:t>Write what you think will happen to the egg’s: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Color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Shape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Size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Texture/feel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00FF"/>
                </a:solidFill>
                <a:effectLst/>
              </a:rPr>
              <a:t>weight</a:t>
            </a:r>
            <a:endParaRPr lang="en-US" dirty="0">
              <a:solidFill>
                <a:srgbClr val="66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297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42934"/>
              </p:ext>
            </p:extLst>
          </p:nvPr>
        </p:nvGraphicFramePr>
        <p:xfrm>
          <a:off x="152400" y="152400"/>
          <a:ext cx="8686800" cy="6035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90962435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37972211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147042046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4032732867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517330262"/>
                    </a:ext>
                  </a:extLst>
                </a:gridCol>
              </a:tblGrid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Egg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Corn syrup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Blue paint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Blue food color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18775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Color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4054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Shape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11796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43428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Texture/feel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915679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6600FF"/>
                          </a:solidFill>
                        </a:rPr>
                        <a:t>weight</a:t>
                      </a:r>
                      <a:endParaRPr lang="en-US" sz="2400" dirty="0">
                        <a:solidFill>
                          <a:srgbClr val="66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32904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19195686">
            <a:off x="1906912" y="3100139"/>
            <a:ext cx="7059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n-US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Write your hypothesis!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15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5552" y="152400"/>
            <a:ext cx="8229600" cy="5638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bg1"/>
                </a:solidFill>
              </a:rPr>
              <a:t>Francesco </a:t>
            </a:r>
            <a:r>
              <a:rPr lang="en-US" dirty="0" err="1" smtClean="0">
                <a:solidFill>
                  <a:schemeClr val="bg1"/>
                </a:solidFill>
              </a:rPr>
              <a:t>Redi</a:t>
            </a:r>
            <a:r>
              <a:rPr lang="en-US" dirty="0" smtClean="0">
                <a:solidFill>
                  <a:schemeClr val="bg1"/>
                </a:solidFill>
              </a:rPr>
              <a:t> – (1668)</a:t>
            </a:r>
          </a:p>
          <a:p>
            <a:pPr lvl="1" eaLnBrk="1" hangingPunct="1"/>
            <a:r>
              <a:rPr lang="en-US" dirty="0" smtClean="0">
                <a:solidFill>
                  <a:srgbClr val="0070C0"/>
                </a:solidFill>
              </a:rPr>
              <a:t>People believed flies spontaneously came from meat… “Spontaneous Generation”</a:t>
            </a:r>
          </a:p>
          <a:p>
            <a:pPr lvl="1" eaLnBrk="1" hangingPunct="1"/>
            <a:r>
              <a:rPr lang="en-US" dirty="0" err="1" smtClean="0">
                <a:solidFill>
                  <a:srgbClr val="00B050"/>
                </a:solidFill>
              </a:rPr>
              <a:t>Redi</a:t>
            </a:r>
            <a:r>
              <a:rPr lang="en-US" dirty="0" smtClean="0">
                <a:solidFill>
                  <a:srgbClr val="00B050"/>
                </a:solidFill>
              </a:rPr>
              <a:t> covered one flask, left one open to air.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Observed flies laying eggs on meat.</a:t>
            </a:r>
          </a:p>
          <a:p>
            <a:pPr lvl="1" eaLnBrk="1" hangingPunct="1"/>
            <a:r>
              <a:rPr lang="en-US" dirty="0" smtClean="0">
                <a:solidFill>
                  <a:srgbClr val="7030A0"/>
                </a:solidFill>
              </a:rPr>
              <a:t>Flies come from flies. Life comes from life.</a:t>
            </a:r>
          </a:p>
        </p:txBody>
      </p:sp>
      <p:pic>
        <p:nvPicPr>
          <p:cNvPr id="1013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97352"/>
            <a:ext cx="8001000" cy="3429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8277" name="Rectangle 5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buFont typeface="Wingdings" pitchFamily="2" charset="2"/>
              <a:buNone/>
              <a:defRPr/>
            </a:pPr>
            <a:r>
              <a:rPr lang="en-US" sz="800" b="1">
                <a:effectLst/>
                <a:latin typeface="Verdana" pitchFamily="34" charset="0"/>
              </a:rPr>
              <a:t>Copyright © 2010 Ryan P. Murphy</a:t>
            </a:r>
            <a:endParaRPr lang="en-US">
              <a:effectLst>
                <a:outerShdw blurRad="38100" dist="38100" dir="2700000" algn="tl">
                  <a:srgbClr val="336699"/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886200" y="3962400"/>
            <a:ext cx="1219200" cy="0"/>
          </a:xfrm>
          <a:prstGeom prst="line">
            <a:avLst/>
          </a:prstGeom>
          <a:noFill/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4038600" y="3810000"/>
            <a:ext cx="228600" cy="152400"/>
          </a:xfrm>
          <a:prstGeom prst="ellipse">
            <a:avLst/>
          </a:prstGeom>
          <a:solidFill>
            <a:srgbClr val="FFCC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724400" y="3800856"/>
            <a:ext cx="228600" cy="152400"/>
          </a:xfrm>
          <a:prstGeom prst="ellipse">
            <a:avLst/>
          </a:prstGeom>
          <a:solidFill>
            <a:srgbClr val="FFCCCC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0198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Francesco </a:t>
            </a:r>
            <a:r>
              <a:rPr lang="en-US" dirty="0" err="1" smtClean="0">
                <a:solidFill>
                  <a:schemeClr val="bg1"/>
                </a:solidFill>
              </a:rPr>
              <a:t>Redi</a:t>
            </a:r>
            <a:r>
              <a:rPr lang="en-US" dirty="0" smtClean="0">
                <a:solidFill>
                  <a:schemeClr val="bg1"/>
                </a:solidFill>
              </a:rPr>
              <a:t> (1668)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976" y="990600"/>
            <a:ext cx="4495800" cy="762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Life comes from life.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19050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Schleiden (1838)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24968" y="25527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Schwann (1839)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3200400"/>
            <a:ext cx="3505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Virchow (1850)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505200" y="20193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Plants are made of cells…cells are basic building block of all plants.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276600" y="2781300"/>
            <a:ext cx="533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6600FF"/>
                </a:solidFill>
                <a:effectLst/>
              </a:rPr>
              <a:t>Animals are made of cells…cells are basic building block of all living things.</a:t>
            </a:r>
            <a:endParaRPr lang="en-US" sz="2400" kern="0" dirty="0">
              <a:solidFill>
                <a:srgbClr val="6600FF"/>
              </a:solidFill>
              <a:effectLst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00400" y="3601212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Cells come from other living cells.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745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81000" y="381000"/>
            <a:ext cx="4191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Robert Hooke (1665)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81000" y="2438400"/>
            <a:ext cx="586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>
              <a:buClrTx/>
              <a:buSzTx/>
              <a:buFontTx/>
              <a:buNone/>
            </a:pPr>
            <a:r>
              <a:rPr lang="en-US" sz="3200" kern="0" dirty="0" smtClean="0">
                <a:solidFill>
                  <a:schemeClr val="bg1"/>
                </a:solidFill>
                <a:effectLst/>
              </a:rPr>
              <a:t>Anton van </a:t>
            </a:r>
            <a:r>
              <a:rPr lang="en-US" sz="3200" kern="0" dirty="0" err="1" smtClean="0">
                <a:solidFill>
                  <a:schemeClr val="bg1"/>
                </a:solidFill>
                <a:effectLst/>
              </a:rPr>
              <a:t>Leeuvenhoek</a:t>
            </a:r>
            <a:r>
              <a:rPr lang="en-US" sz="3200" kern="0" dirty="0" smtClean="0">
                <a:solidFill>
                  <a:schemeClr val="bg1"/>
                </a:solidFill>
                <a:effectLst/>
              </a:rPr>
              <a:t> (1670)</a:t>
            </a:r>
            <a:endParaRPr lang="en-US" sz="320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14400" y="1171956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Used a COMPOUND microscope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371600" y="1562100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6600FF"/>
                </a:solidFill>
                <a:effectLst/>
              </a:rPr>
              <a:t>Saw cork (dead plant cells)</a:t>
            </a:r>
            <a:endParaRPr lang="en-US" sz="2400" kern="0" dirty="0">
              <a:solidFill>
                <a:srgbClr val="6600FF"/>
              </a:solidFill>
              <a:effectLst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2057400"/>
            <a:ext cx="6324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Described the cell walls (boxes) as “CELLS”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66800" y="3238500"/>
            <a:ext cx="533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FF0000"/>
                </a:solidFill>
                <a:effectLst/>
              </a:rPr>
              <a:t>Looked at pond water…living cells</a:t>
            </a:r>
            <a:endParaRPr lang="en-US" sz="2400" kern="0" dirty="0">
              <a:solidFill>
                <a:srgbClr val="FF0000"/>
              </a:solidFill>
              <a:effectLst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76400" y="3733800"/>
            <a:ext cx="6858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sz="2400" kern="0" dirty="0" smtClean="0">
                <a:solidFill>
                  <a:srgbClr val="00B050"/>
                </a:solidFill>
                <a:effectLst/>
              </a:rPr>
              <a:t>Described the moving beings as “animal-</a:t>
            </a:r>
            <a:r>
              <a:rPr lang="en-US" sz="2400" kern="0" dirty="0" err="1" smtClean="0">
                <a:solidFill>
                  <a:srgbClr val="00B050"/>
                </a:solidFill>
                <a:effectLst/>
              </a:rPr>
              <a:t>cules</a:t>
            </a:r>
            <a:r>
              <a:rPr lang="en-US" sz="2400" kern="0" dirty="0" smtClean="0">
                <a:solidFill>
                  <a:srgbClr val="00B050"/>
                </a:solidFill>
                <a:effectLst/>
              </a:rPr>
              <a:t>”</a:t>
            </a:r>
            <a:endParaRPr lang="en-US" sz="2400" kern="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3596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15888"/>
            <a:ext cx="8785225" cy="493712"/>
          </a:xfrm>
        </p:spPr>
        <p:txBody>
          <a:bodyPr/>
          <a:lstStyle/>
          <a:p>
            <a:r>
              <a:rPr lang="en-US" altLang="en-US" sz="4000" b="1" dirty="0">
                <a:solidFill>
                  <a:srgbClr val="FFFF00"/>
                </a:solidFill>
                <a:latin typeface="Tahoma" pitchFamily="34" charset="0"/>
              </a:rPr>
              <a:t>Compound Microscope</a:t>
            </a:r>
            <a:endParaRPr lang="en-US" altLang="en-US" sz="3600" b="1" dirty="0">
              <a:solidFill>
                <a:srgbClr val="FFFF00"/>
              </a:solidFill>
              <a:latin typeface="Tahoma" pitchFamily="34" charset="0"/>
            </a:endParaRPr>
          </a:p>
        </p:txBody>
      </p:sp>
      <p:pic>
        <p:nvPicPr>
          <p:cNvPr id="124932" name="Picture 4" descr="MIC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914400"/>
            <a:ext cx="4394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228600" y="925513"/>
            <a:ext cx="411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 smtClean="0">
                <a:solidFill>
                  <a:schemeClr val="accent1"/>
                </a:solidFill>
                <a:effectLst/>
              </a:rPr>
              <a:t>2</a:t>
            </a:r>
            <a:r>
              <a:rPr lang="en-US" altLang="en-US" sz="2000" b="1" dirty="0" smtClean="0">
                <a:solidFill>
                  <a:schemeClr val="accent1"/>
                </a:solidFill>
                <a:effectLst/>
                <a:latin typeface="Tahoma" pitchFamily="34" charset="0"/>
              </a:rPr>
              <a:t>. </a:t>
            </a:r>
            <a:r>
              <a:rPr lang="en-US" altLang="en-US" sz="2000" b="1" dirty="0">
                <a:solidFill>
                  <a:schemeClr val="accent1"/>
                </a:solidFill>
                <a:effectLst/>
                <a:latin typeface="Tahoma" pitchFamily="34" charset="0"/>
              </a:rPr>
              <a:t>Body Tube </a:t>
            </a:r>
            <a:r>
              <a:rPr lang="en-US" altLang="en-US" sz="2000" dirty="0">
                <a:solidFill>
                  <a:schemeClr val="accent1"/>
                </a:solidFill>
                <a:effectLst/>
              </a:rPr>
              <a:t>– gives distance between eyepiece and objective.</a:t>
            </a:r>
          </a:p>
        </p:txBody>
      </p:sp>
      <p:sp>
        <p:nvSpPr>
          <p:cNvPr id="124935" name="Text Box 7"/>
          <p:cNvSpPr txBox="1">
            <a:spLocks noChangeArrowheads="1"/>
          </p:cNvSpPr>
          <p:nvPr/>
        </p:nvSpPr>
        <p:spPr bwMode="auto">
          <a:xfrm>
            <a:off x="4572000" y="620713"/>
            <a:ext cx="472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 smtClean="0">
                <a:solidFill>
                  <a:srgbClr val="FF0000"/>
                </a:solidFill>
                <a:effectLst/>
              </a:rPr>
              <a:t>1</a:t>
            </a:r>
            <a:r>
              <a:rPr lang="en-US" altLang="en-US" sz="2000" b="1" dirty="0" smtClean="0">
                <a:solidFill>
                  <a:srgbClr val="FF0000"/>
                </a:solidFill>
                <a:effectLst/>
                <a:latin typeface="Tahoma" pitchFamily="34" charset="0"/>
              </a:rPr>
              <a:t>. </a:t>
            </a: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Eye Piece </a:t>
            </a:r>
            <a:r>
              <a:rPr lang="en-US" altLang="en-US" sz="2000" dirty="0">
                <a:solidFill>
                  <a:srgbClr val="FF0000"/>
                </a:solidFill>
                <a:effectLst/>
              </a:rPr>
              <a:t>–  lens closest to the eye.</a:t>
            </a:r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4008120" y="2455069"/>
            <a:ext cx="5257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4. Arm </a:t>
            </a:r>
            <a:r>
              <a:rPr lang="en-US" altLang="en-US" sz="2000" dirty="0">
                <a:solidFill>
                  <a:srgbClr val="FF0000"/>
                </a:solidFill>
                <a:effectLst/>
              </a:rPr>
              <a:t>– holds the tube and lenses.</a:t>
            </a:r>
          </a:p>
        </p:txBody>
      </p:sp>
      <p:sp>
        <p:nvSpPr>
          <p:cNvPr id="124937" name="Text Box 9"/>
          <p:cNvSpPr txBox="1">
            <a:spLocks noChangeArrowheads="1"/>
          </p:cNvSpPr>
          <p:nvPr/>
        </p:nvSpPr>
        <p:spPr bwMode="auto">
          <a:xfrm>
            <a:off x="152400" y="18288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3. Nose Piece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– holds   the objectives.</a:t>
            </a: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5105400" y="3287713"/>
            <a:ext cx="41910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6. Stage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– platform for the slides.</a:t>
            </a: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63500" y="2678113"/>
            <a:ext cx="33528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5. </a:t>
            </a:r>
            <a:r>
              <a:rPr lang="en-US" altLang="en-US" sz="20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Objective lenses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lens closest to the slide.</a:t>
            </a:r>
          </a:p>
        </p:txBody>
      </p:sp>
      <p:sp>
        <p:nvSpPr>
          <p:cNvPr id="124940" name="Text Box 12"/>
          <p:cNvSpPr txBox="1">
            <a:spLocks noChangeArrowheads="1"/>
          </p:cNvSpPr>
          <p:nvPr/>
        </p:nvSpPr>
        <p:spPr bwMode="auto">
          <a:xfrm>
            <a:off x="0" y="3440113"/>
            <a:ext cx="3352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7. Stage clips </a:t>
            </a: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FF0000"/>
                </a:solidFill>
                <a:effectLst/>
              </a:rPr>
              <a:t>Holds the slide in place.</a:t>
            </a:r>
          </a:p>
        </p:txBody>
      </p:sp>
      <p:sp>
        <p:nvSpPr>
          <p:cNvPr id="124941" name="Text Box 13"/>
          <p:cNvSpPr txBox="1">
            <a:spLocks noChangeArrowheads="1"/>
          </p:cNvSpPr>
          <p:nvPr/>
        </p:nvSpPr>
        <p:spPr bwMode="auto">
          <a:xfrm>
            <a:off x="0" y="4125913"/>
            <a:ext cx="40386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9. </a:t>
            </a:r>
            <a:r>
              <a:rPr lang="en-US" altLang="en-US" sz="2000" b="1" dirty="0" smtClean="0">
                <a:solidFill>
                  <a:srgbClr val="00B050"/>
                </a:solidFill>
                <a:effectLst/>
                <a:latin typeface="Tahoma" pitchFamily="34" charset="0"/>
              </a:rPr>
              <a:t>Diaphragm / IRIS </a:t>
            </a:r>
            <a:r>
              <a:rPr lang="en-US" altLang="en-US" sz="2000" dirty="0">
                <a:solidFill>
                  <a:srgbClr val="00B05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latin typeface="Tahoma" pitchFamily="34" charset="0"/>
              </a:rPr>
              <a:t>    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Controls the amount of light.</a:t>
            </a:r>
          </a:p>
        </p:txBody>
      </p:sp>
      <p:sp>
        <p:nvSpPr>
          <p:cNvPr id="124942" name="Text Box 14"/>
          <p:cNvSpPr txBox="1">
            <a:spLocks noChangeArrowheads="1"/>
          </p:cNvSpPr>
          <p:nvPr/>
        </p:nvSpPr>
        <p:spPr bwMode="auto">
          <a:xfrm>
            <a:off x="152400" y="4724400"/>
            <a:ext cx="32004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11. Light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Shines light through the slide, lens, tube.</a:t>
            </a:r>
          </a:p>
        </p:txBody>
      </p:sp>
      <p:sp>
        <p:nvSpPr>
          <p:cNvPr id="124943" name="Text Box 15"/>
          <p:cNvSpPr txBox="1">
            <a:spLocks noChangeArrowheads="1"/>
          </p:cNvSpPr>
          <p:nvPr/>
        </p:nvSpPr>
        <p:spPr bwMode="auto">
          <a:xfrm>
            <a:off x="5270500" y="3937000"/>
            <a:ext cx="457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8. </a:t>
            </a:r>
            <a:r>
              <a:rPr lang="en-US" altLang="en-US" sz="2000" b="1" dirty="0" smtClean="0">
                <a:solidFill>
                  <a:srgbClr val="0070C0"/>
                </a:solidFill>
                <a:effectLst/>
                <a:latin typeface="Tahoma" pitchFamily="34" charset="0"/>
              </a:rPr>
              <a:t>Coarse </a:t>
            </a:r>
            <a:r>
              <a:rPr lang="en-US" altLang="en-US" sz="2000" b="1" dirty="0">
                <a:solidFill>
                  <a:srgbClr val="0070C0"/>
                </a:solidFill>
                <a:effectLst/>
                <a:latin typeface="Tahoma" pitchFamily="34" charset="0"/>
              </a:rPr>
              <a:t>Adjustment knob </a:t>
            </a:r>
            <a:r>
              <a:rPr lang="en-US" altLang="en-US" sz="2000" dirty="0">
                <a:solidFill>
                  <a:srgbClr val="0070C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0070C0"/>
                </a:solidFill>
                <a:effectLst/>
              </a:rPr>
              <a:t>Moves stage up/down (to focus).</a:t>
            </a: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5257800" y="4648200"/>
            <a:ext cx="4038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solidFill>
                  <a:srgbClr val="FF0000"/>
                </a:solidFill>
                <a:effectLst/>
                <a:latin typeface="Tahoma" pitchFamily="34" charset="0"/>
              </a:rPr>
              <a:t>10. Fine Adjustment knob </a:t>
            </a: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– </a:t>
            </a:r>
          </a:p>
          <a:p>
            <a:pPr>
              <a:buNone/>
            </a:pPr>
            <a:r>
              <a:rPr lang="en-US" altLang="en-US" sz="2000" dirty="0">
                <a:solidFill>
                  <a:srgbClr val="FF0000"/>
                </a:solidFill>
                <a:effectLst/>
                <a:latin typeface="Tahoma" pitchFamily="34" charset="0"/>
              </a:rPr>
              <a:t>      Moves stage up/down </a:t>
            </a:r>
            <a:r>
              <a:rPr lang="en-US" altLang="en-US" sz="2000" i="1" dirty="0">
                <a:solidFill>
                  <a:srgbClr val="FF0000"/>
                </a:solidFill>
                <a:effectLst/>
              </a:rPr>
              <a:t>slightly</a:t>
            </a:r>
            <a:endParaRPr lang="en-US" altLang="en-US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4724400" y="5170488"/>
            <a:ext cx="472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sz="2000" b="1" dirty="0">
                <a:latin typeface="Tahoma" pitchFamily="34" charset="0"/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  <a:effectLst/>
                <a:latin typeface="Tahoma" pitchFamily="34" charset="0"/>
              </a:rPr>
              <a:t>12</a:t>
            </a:r>
            <a:r>
              <a:rPr lang="en-US" altLang="en-US" sz="2000" b="1" dirty="0">
                <a:solidFill>
                  <a:srgbClr val="00B050"/>
                </a:solidFill>
                <a:effectLst/>
                <a:latin typeface="Tahoma" pitchFamily="34" charset="0"/>
              </a:rPr>
              <a:t>. Base </a:t>
            </a:r>
            <a:r>
              <a:rPr lang="en-US" altLang="en-US" sz="2000" dirty="0">
                <a:solidFill>
                  <a:srgbClr val="00B050"/>
                </a:solidFill>
                <a:effectLst/>
                <a:latin typeface="Tahoma" pitchFamily="34" charset="0"/>
              </a:rPr>
              <a:t>– </a:t>
            </a:r>
            <a:r>
              <a:rPr lang="en-US" altLang="en-US" sz="2000" dirty="0" smtClean="0">
                <a:solidFill>
                  <a:srgbClr val="00B050"/>
                </a:solidFill>
                <a:effectLst/>
              </a:rPr>
              <a:t>Holds </a:t>
            </a:r>
            <a:r>
              <a:rPr lang="en-US" altLang="en-US" sz="2000" dirty="0">
                <a:solidFill>
                  <a:srgbClr val="00B050"/>
                </a:solidFill>
                <a:effectLst/>
              </a:rPr>
              <a:t>up the entire microscope.</a:t>
            </a:r>
          </a:p>
        </p:txBody>
      </p:sp>
    </p:spTree>
    <p:extLst>
      <p:ext uri="{BB962C8B-B14F-4D97-AF65-F5344CB8AC3E}">
        <p14:creationId xmlns:p14="http://schemas.microsoft.com/office/powerpoint/2010/main" val="395339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/>
      <p:bldP spid="124935" grpId="0"/>
      <p:bldP spid="124936" grpId="0"/>
      <p:bldP spid="124937" grpId="0"/>
      <p:bldP spid="124938" grpId="0"/>
      <p:bldP spid="124939" grpId="0"/>
      <p:bldP spid="124940" grpId="0"/>
      <p:bldP spid="124941" grpId="0"/>
      <p:bldP spid="124942" grpId="0"/>
      <p:bldP spid="124943" grpId="0"/>
      <p:bldP spid="124944" grpId="0"/>
      <p:bldP spid="1249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8229600" cy="1139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CELLS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6868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6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5124450" cy="6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181600" y="0"/>
            <a:ext cx="2057400" cy="609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1524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Outer most part of plant cell.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4155" y="1295400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Road (smooth)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6050" y="5273799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Protein factory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6159" y="2452255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Controls cell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9791" y="3215350"/>
            <a:ext cx="223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Copies ribosomes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6050" y="4032492"/>
            <a:ext cx="2557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CC00CC"/>
                </a:solidFill>
                <a:effectLst/>
              </a:rPr>
              <a:t>Inner part of outer covering of plant cell.</a:t>
            </a:r>
            <a:endParaRPr lang="en-US" sz="2000" dirty="0">
              <a:solidFill>
                <a:srgbClr val="CC00CC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4825" y="6166727"/>
            <a:ext cx="2239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Power factory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450" y="2913920"/>
            <a:ext cx="1534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Storage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055" y="387973"/>
            <a:ext cx="1534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Makes food from sunlight</a:t>
            </a:r>
            <a:endParaRPr lang="en-US" sz="2400" dirty="0">
              <a:solidFill>
                <a:srgbClr val="CC00CC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14" y="2105101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  <a:effectLst/>
              </a:rPr>
              <a:t>Gel surrounding all </a:t>
            </a:r>
            <a:endParaRPr lang="en-US" sz="2000" dirty="0">
              <a:solidFill>
                <a:srgbClr val="00B050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564" y="5795861"/>
            <a:ext cx="24721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00B050"/>
                </a:solidFill>
                <a:effectLst/>
              </a:rPr>
              <a:t>Packaging plant</a:t>
            </a:r>
            <a:endParaRPr lang="en-US" sz="2000" dirty="0">
              <a:solidFill>
                <a:srgbClr val="00B050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51494" y="1741864"/>
            <a:ext cx="2511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B050"/>
                </a:solidFill>
                <a:effectLst/>
              </a:rPr>
              <a:t>Road (rough)</a:t>
            </a:r>
            <a:endParaRPr lang="en-US" sz="240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062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5333196" cy="65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5334000" y="0"/>
            <a:ext cx="19812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95;p14"/>
          <p:cNvSpPr txBox="1">
            <a:spLocks noChangeArrowheads="1"/>
          </p:cNvSpPr>
          <p:nvPr/>
        </p:nvSpPr>
        <p:spPr bwMode="auto">
          <a:xfrm>
            <a:off x="609600" y="1295400"/>
            <a:ext cx="822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FF0000"/>
              </a:buClr>
              <a:buSzPts val="3200"/>
              <a:buFont typeface="Arial" panose="020B0604020202020204" pitchFamily="34" charset="0"/>
              <a:buNone/>
            </a:pP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Remember – you ONLY write the answer, not the problem or calculations.  Each problem will </a:t>
            </a:r>
            <a:r>
              <a:rPr lang="en-US" altLang="en-US" sz="3200" dirty="0" smtClean="0">
                <a:solidFill>
                  <a:srgbClr val="FF0000"/>
                </a:solidFill>
                <a:cs typeface="Arial" panose="020B0604020202020204" pitchFamily="34" charset="0"/>
                <a:sym typeface="Arial" panose="020B0604020202020204" pitchFamily="34" charset="0"/>
              </a:rPr>
              <a:t>be SAID two times…and only two.  If you speak out of turn, you may not hear – and risk a zero.</a:t>
            </a:r>
            <a:endParaRPr lang="en-US" altLang="en-US" dirty="0"/>
          </a:p>
        </p:txBody>
      </p:sp>
      <p:sp>
        <p:nvSpPr>
          <p:cNvPr id="4099" name="Google Shape;96;p14"/>
          <p:cNvSpPr txBox="1">
            <a:spLocks noChangeArrowheads="1"/>
          </p:cNvSpPr>
          <p:nvPr/>
        </p:nvSpPr>
        <p:spPr bwMode="auto">
          <a:xfrm>
            <a:off x="457200" y="228600"/>
            <a:ext cx="8229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68AE"/>
              </a:buClr>
              <a:buSzPts val="4400"/>
              <a:buFont typeface="Arial" panose="020B0604020202020204" pitchFamily="34" charset="0"/>
              <a:buNone/>
            </a:pPr>
            <a:r>
              <a:rPr lang="en-US" altLang="en-US" sz="4400">
                <a:solidFill>
                  <a:srgbClr val="0068AE"/>
                </a:solidFill>
                <a:cs typeface="Arial" panose="020B0604020202020204" pitchFamily="34" charset="0"/>
                <a:sym typeface="Arial" panose="020B0604020202020204" pitchFamily="34" charset="0"/>
              </a:rPr>
              <a:t>Mental Math – NO TALKING!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48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457200" y="12192"/>
            <a:ext cx="8229600" cy="9413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Cell Membrane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68275" y="1119251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chemeClr val="bg2"/>
                </a:solidFill>
                <a:effectLst/>
              </a:rPr>
              <a:t>BOTH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CC00CC"/>
                </a:solidFill>
              </a:rPr>
              <a:t>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00B050"/>
                </a:solidFill>
              </a:rPr>
              <a:t>Function</a:t>
            </a:r>
            <a:r>
              <a:rPr lang="en-US" altLang="en-US" dirty="0" smtClean="0"/>
              <a:t>: </a:t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controls what substances enter 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and exit the cell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FF0000"/>
                </a:solidFill>
              </a:rPr>
              <a:t>City “Gate Keeper”</a:t>
            </a:r>
          </a:p>
        </p:txBody>
      </p:sp>
      <p:pic>
        <p:nvPicPr>
          <p:cNvPr id="225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7" t="8939" r="36034" b="75943"/>
          <a:stretch>
            <a:fillRect/>
          </a:stretch>
        </p:blipFill>
        <p:spPr bwMode="auto">
          <a:xfrm>
            <a:off x="6989503" y="668464"/>
            <a:ext cx="15621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04766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38" y="4092574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04766"/>
            <a:ext cx="7842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7127817" y="3917154"/>
            <a:ext cx="7572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C445E"/>
                </a:solidFill>
                <a:effectLst/>
              </a:rPr>
              <a:t>Cell Wall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22758" y="685800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008000"/>
                </a:solidFill>
              </a:rPr>
              <a:t>PLANT CELLS ONLY 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surrounds plants to protect and support 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the cell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Border</a:t>
            </a:r>
          </a:p>
        </p:txBody>
      </p:sp>
      <p:pic>
        <p:nvPicPr>
          <p:cNvPr id="2355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8939" r="48074" b="75943"/>
          <a:stretch>
            <a:fillRect/>
          </a:stretch>
        </p:blipFill>
        <p:spPr bwMode="auto">
          <a:xfrm>
            <a:off x="381000" y="4038600"/>
            <a:ext cx="563245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3400"/>
            <a:ext cx="3236912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9336">
            <a:off x="7564799" y="4266320"/>
            <a:ext cx="7985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57200" y="33528"/>
            <a:ext cx="8229600" cy="7889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Nucleus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228600" y="850901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9900CC"/>
                </a:solidFill>
              </a:rPr>
              <a:t>BOTH</a:t>
            </a:r>
            <a:r>
              <a:rPr lang="en-US" altLang="en-US" dirty="0" smtClean="0">
                <a:solidFill>
                  <a:srgbClr val="99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directs all the cells activities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(brain of cell)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Hall</a:t>
            </a:r>
          </a:p>
        </p:txBody>
      </p:sp>
      <p:pic>
        <p:nvPicPr>
          <p:cNvPr id="2458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t="64127" r="52824" b="8372"/>
          <a:stretch>
            <a:fillRect/>
          </a:stretch>
        </p:blipFill>
        <p:spPr bwMode="auto">
          <a:xfrm>
            <a:off x="6146800" y="747744"/>
            <a:ext cx="2681288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9" y="3689381"/>
            <a:ext cx="174625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89381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3824"/>
            <a:ext cx="7826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3943886" y="4420175"/>
            <a:ext cx="7572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C445E"/>
                </a:solidFill>
                <a:effectLst/>
              </a:rPr>
              <a:t>Nucleolus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9900CC"/>
                </a:solidFill>
              </a:rPr>
              <a:t>BOTH</a:t>
            </a:r>
            <a:r>
              <a:rPr lang="en-US" altLang="en-US" dirty="0" smtClean="0">
                <a:solidFill>
                  <a:srgbClr val="99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makes ribosomes inside the nucleus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0000FF"/>
                </a:solidFill>
              </a:rPr>
              <a:t>Copy Machine Inside City Hall</a:t>
            </a:r>
          </a:p>
        </p:txBody>
      </p:sp>
      <p:pic>
        <p:nvPicPr>
          <p:cNvPr id="25604" name="Picture 5" descr="anatom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11238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 descr="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27350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930" y="4710906"/>
            <a:ext cx="78263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2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7353645" y="3632770"/>
            <a:ext cx="7556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281" y="219075"/>
            <a:ext cx="203358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61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9" t="64127" r="52824" b="8372"/>
          <a:stretch>
            <a:fillRect/>
          </a:stretch>
        </p:blipFill>
        <p:spPr bwMode="auto">
          <a:xfrm>
            <a:off x="6404610" y="-33528"/>
            <a:ext cx="2679700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889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Nuclear Membrane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52400" y="90011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controls what enters and leaves the nucleus, protects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gate around City Hall</a:t>
            </a:r>
          </a:p>
          <a:p>
            <a:pPr eaLnBrk="1" hangingPunct="1"/>
            <a:endParaRPr lang="en-US" altLang="en-US" dirty="0" smtClean="0">
              <a:solidFill>
                <a:srgbClr val="0000FF"/>
              </a:solidFill>
            </a:endParaRPr>
          </a:p>
        </p:txBody>
      </p:sp>
      <p:pic>
        <p:nvPicPr>
          <p:cNvPr id="26628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3938588"/>
            <a:ext cx="174783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90" y="3620294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260" y="4551028"/>
            <a:ext cx="784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6950363" y="4191213"/>
            <a:ext cx="7556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514" y="2530284"/>
            <a:ext cx="28035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43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10" descr="animal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/>
          <a:stretch>
            <a:fillRect/>
          </a:stretch>
        </p:blipFill>
        <p:spPr bwMode="auto">
          <a:xfrm>
            <a:off x="6889972" y="-3048"/>
            <a:ext cx="2303463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57200" y="52705"/>
            <a:ext cx="8229600" cy="7889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Chromosomes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74752" y="90011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contains the important blueprints of the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cell or DNA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Mayor</a:t>
            </a:r>
          </a:p>
        </p:txBody>
      </p:sp>
      <p:pic>
        <p:nvPicPr>
          <p:cNvPr id="27652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318" y="3813175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972" y="2590800"/>
            <a:ext cx="202406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0600"/>
            <a:ext cx="7842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6952332" y="3277338"/>
            <a:ext cx="7556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41353" y="4800600"/>
            <a:ext cx="328613" cy="371475"/>
            <a:chOff x="4705350" y="5961063"/>
            <a:chExt cx="328613" cy="37147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4705350" y="6008688"/>
              <a:ext cx="142875" cy="14446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818063" y="6200775"/>
              <a:ext cx="215900" cy="10477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91088" y="6186488"/>
              <a:ext cx="142875" cy="1460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705350" y="5961063"/>
              <a:ext cx="142875" cy="2397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7605141" y="3621086"/>
            <a:ext cx="141287" cy="1444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601966" y="3900449"/>
            <a:ext cx="215900" cy="1047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674991" y="3886161"/>
            <a:ext cx="142875" cy="1460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600502" y="3573462"/>
            <a:ext cx="141287" cy="2397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8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0" t="68733" r="3214" b="6322"/>
          <a:stretch>
            <a:fillRect/>
          </a:stretch>
        </p:blipFill>
        <p:spPr bwMode="auto">
          <a:xfrm>
            <a:off x="6667177" y="0"/>
            <a:ext cx="2679700" cy="26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Vacuole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228600" y="724472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C445E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stores food, water, waste, and other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materials</a:t>
            </a:r>
          </a:p>
          <a:p>
            <a:pPr eaLnBrk="1" hangingPunct="1"/>
            <a:r>
              <a:rPr lang="en-US" altLang="en-US" dirty="0" smtClean="0">
                <a:solidFill>
                  <a:srgbClr val="00B0F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Warehouses, </a:t>
            </a:r>
            <a:br>
              <a:rPr lang="en-US" altLang="en-US" dirty="0" smtClean="0">
                <a:solidFill>
                  <a:srgbClr val="0000FF"/>
                </a:solidFill>
              </a:rPr>
            </a:br>
            <a:r>
              <a:rPr lang="en-US" altLang="en-US" dirty="0" smtClean="0">
                <a:solidFill>
                  <a:srgbClr val="0000FF"/>
                </a:solidFill>
              </a:rPr>
              <a:t>Water Towers, etc.</a:t>
            </a:r>
          </a:p>
        </p:txBody>
      </p:sp>
      <p:pic>
        <p:nvPicPr>
          <p:cNvPr id="28677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282" y="3984914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81400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84914"/>
            <a:ext cx="78263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937" flipH="1">
            <a:off x="6479382" y="4485922"/>
            <a:ext cx="7572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6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anatom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3263900"/>
            <a:ext cx="29972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450850" y="152400"/>
            <a:ext cx="8229600" cy="6365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Chloroplast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152400" y="749788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008000"/>
                </a:solidFill>
              </a:rPr>
              <a:t>PLANT CELLS ONLY</a:t>
            </a:r>
            <a:endParaRPr lang="en-US" altLang="en-US" dirty="0" smtClean="0"/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captures energy from sunlight and 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produces food</a:t>
            </a:r>
          </a:p>
          <a:p>
            <a:pPr eaLnBrk="1" hangingPunct="1"/>
            <a:r>
              <a:rPr lang="en-US" altLang="en-US" dirty="0" smtClean="0">
                <a:solidFill>
                  <a:srgbClr val="0070C0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Solar Energy Plant</a:t>
            </a:r>
          </a:p>
        </p:txBody>
      </p:sp>
      <p:pic>
        <p:nvPicPr>
          <p:cNvPr id="297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44131" r="54404" b="36832"/>
          <a:stretch>
            <a:fillRect/>
          </a:stretch>
        </p:blipFill>
        <p:spPr bwMode="auto">
          <a:xfrm>
            <a:off x="6248400" y="-304800"/>
            <a:ext cx="3144838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14579">
            <a:off x="5648325" y="4926013"/>
            <a:ext cx="7826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6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7" t="25053" r="45544" b="56377"/>
          <a:stretch>
            <a:fillRect/>
          </a:stretch>
        </p:blipFill>
        <p:spPr bwMode="auto">
          <a:xfrm>
            <a:off x="6896101" y="228600"/>
            <a:ext cx="2259012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457200" y="1"/>
            <a:ext cx="8229600" cy="8382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Endoplasmic Reticulum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52400" y="83026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built proteins and move them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 throughout cell or out of cell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(Smooth – no ribosomes, Rough – ribosomes)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Transportation Department</a:t>
            </a:r>
          </a:p>
        </p:txBody>
      </p:sp>
      <p:pic>
        <p:nvPicPr>
          <p:cNvPr id="30725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150" y="4892675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2590800"/>
            <a:ext cx="20224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5643563"/>
            <a:ext cx="782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9319" flipH="1">
            <a:off x="8341691" y="2983553"/>
            <a:ext cx="7572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1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>
          <a:xfrm>
            <a:off x="457200" y="7620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Cytoplasm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283369" y="90011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gel-like fluid between cell membrane and nucleus, allows other organelles to float freely through cell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City Yards</a:t>
            </a:r>
          </a:p>
        </p:txBody>
      </p:sp>
      <p:pic>
        <p:nvPicPr>
          <p:cNvPr id="31749" name="Picture 5" descr="anatom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29200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656" y="3860800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019" y="5644356"/>
            <a:ext cx="78263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2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6975729" y="4115374"/>
            <a:ext cx="7572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udrey_Garris\AppData\Local\Microsoft\Windows\Temporary Internet Files\Content.IE5\YUB5DGLX\15869342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842" y="-36576"/>
            <a:ext cx="1890809" cy="262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7652"/>
            <a:ext cx="8942439" cy="548148"/>
          </a:xfrm>
        </p:spPr>
        <p:txBody>
          <a:bodyPr/>
          <a:lstStyle/>
          <a:p>
            <a:pPr algn="l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Today’s checklist</a:t>
            </a:r>
            <a:r>
              <a:rPr lang="en-US" sz="3600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D6009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118" y="1143000"/>
            <a:ext cx="8458200" cy="2514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C445E"/>
                </a:solidFill>
                <a:effectLst/>
              </a:rPr>
              <a:t>Mental math – and collect for the week.</a:t>
            </a:r>
          </a:p>
          <a:p>
            <a:pPr>
              <a:defRPr/>
            </a:pPr>
            <a:r>
              <a:rPr lang="en-US" dirty="0" smtClean="0">
                <a:solidFill>
                  <a:srgbClr val="00B050"/>
                </a:solidFill>
                <a:effectLst/>
              </a:rPr>
              <a:t>Egg </a:t>
            </a:r>
            <a:r>
              <a:rPr lang="en-US" dirty="0">
                <a:solidFill>
                  <a:srgbClr val="00B050"/>
                </a:solidFill>
                <a:effectLst/>
              </a:rPr>
              <a:t>hypothesis – what will 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happen if we…?</a:t>
            </a:r>
          </a:p>
          <a:p>
            <a:pPr>
              <a:defRPr/>
            </a:pPr>
            <a:r>
              <a:rPr lang="en-US" dirty="0" smtClean="0">
                <a:solidFill>
                  <a:srgbClr val="6600FF"/>
                </a:solidFill>
                <a:effectLst/>
              </a:rPr>
              <a:t>Review plant cell coloring.</a:t>
            </a:r>
          </a:p>
          <a:p>
            <a:pPr>
              <a:defRPr/>
            </a:pPr>
            <a:r>
              <a:rPr lang="en-US" dirty="0" smtClean="0">
                <a:solidFill>
                  <a:schemeClr val="accent6">
                    <a:lumMod val="95000"/>
                    <a:lumOff val="5000"/>
                  </a:schemeClr>
                </a:solidFill>
                <a:effectLst/>
              </a:rPr>
              <a:t>Add plant cell organelle grid – during class.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effectLst/>
              </a:rPr>
              <a:t>HW: Finish all of above AND coloring in of the animal cell.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FC445E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04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xfrm>
            <a:off x="457200" y="9144"/>
            <a:ext cx="8229600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Ribosomes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produce proteins 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Construction Company</a:t>
            </a:r>
          </a:p>
        </p:txBody>
      </p:sp>
      <p:pic>
        <p:nvPicPr>
          <p:cNvPr id="3277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7" t="22253" r="63005" b="56763"/>
          <a:stretch>
            <a:fillRect/>
          </a:stretch>
        </p:blipFill>
        <p:spPr bwMode="auto">
          <a:xfrm>
            <a:off x="6267450" y="-4318"/>
            <a:ext cx="287655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4479925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63" y="4365625"/>
            <a:ext cx="20224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5167313"/>
            <a:ext cx="7842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7188200" y="4173538"/>
            <a:ext cx="7572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457200" y="1524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Lysosomes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363619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008000"/>
                </a:solidFill>
              </a:rPr>
              <a:t>ANIMAL CELLS ONLY</a:t>
            </a:r>
            <a:endParaRPr lang="en-US" altLang="en-US" dirty="0" smtClean="0"/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contain chemicals that break down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food particles and worn out cell parts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Recycle or Waste </a:t>
            </a:r>
            <a:br>
              <a:rPr lang="en-US" altLang="en-US" dirty="0" smtClean="0">
                <a:solidFill>
                  <a:srgbClr val="0000FF"/>
                </a:solidFill>
              </a:rPr>
            </a:br>
            <a:r>
              <a:rPr lang="en-US" altLang="en-US" dirty="0" smtClean="0">
                <a:solidFill>
                  <a:srgbClr val="0000FF"/>
                </a:solidFill>
              </a:rPr>
              <a:t>Management Company</a:t>
            </a:r>
          </a:p>
        </p:txBody>
      </p:sp>
      <p:pic>
        <p:nvPicPr>
          <p:cNvPr id="337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t="53720" r="76286" b="23949"/>
          <a:stretch>
            <a:fillRect/>
          </a:stretch>
        </p:blipFill>
        <p:spPr bwMode="auto">
          <a:xfrm>
            <a:off x="7419975" y="152400"/>
            <a:ext cx="1724025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8" descr="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3843338"/>
            <a:ext cx="3103562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2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3314" flipH="1">
            <a:off x="7627938" y="4497388"/>
            <a:ext cx="757237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77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xfrm>
            <a:off x="457200" y="36576"/>
            <a:ext cx="8229600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Mitochondria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73343" y="923132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rod-shaped organelle that produce energy (powerhouse)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Energy Plant</a:t>
            </a:r>
          </a:p>
        </p:txBody>
      </p:sp>
      <p:pic>
        <p:nvPicPr>
          <p:cNvPr id="3482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20" t="25053" r="21112" b="54654"/>
          <a:stretch>
            <a:fillRect/>
          </a:stretch>
        </p:blipFill>
        <p:spPr bwMode="auto">
          <a:xfrm>
            <a:off x="6400800" y="0"/>
            <a:ext cx="30289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anatomy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894" y="3810000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8" descr="anat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82" y="2647355"/>
            <a:ext cx="20240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1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44" y="4114800"/>
            <a:ext cx="7826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12" descr="arr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30" flipH="1">
            <a:off x="7230717" y="2667213"/>
            <a:ext cx="7556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9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xfrm>
            <a:off x="457200" y="27432"/>
            <a:ext cx="8229600" cy="6365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Golgi Body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28600" y="646113"/>
            <a:ext cx="7077075" cy="3992562"/>
          </a:xfrm>
        </p:spPr>
        <p:txBody>
          <a:bodyPr/>
          <a:lstStyle/>
          <a:p>
            <a:pPr eaLnBrk="1" hangingPunct="1"/>
            <a:r>
              <a:rPr lang="en-US" altLang="en-US" u="sng" dirty="0" smtClean="0">
                <a:solidFill>
                  <a:srgbClr val="CC00CC"/>
                </a:solidFill>
              </a:rPr>
              <a:t>BOTH</a:t>
            </a:r>
            <a:r>
              <a:rPr lang="en-US" altLang="en-US" dirty="0" smtClean="0">
                <a:solidFill>
                  <a:srgbClr val="CC00CC"/>
                </a:solidFill>
              </a:rPr>
              <a:t> Plant and Animal Cells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Function: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>
                <a:solidFill>
                  <a:srgbClr val="FF0000"/>
                </a:solidFill>
              </a:rPr>
              <a:t>receives materials from the endoplasmic reticulum and sends them to other parts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of the cell</a:t>
            </a:r>
          </a:p>
          <a:p>
            <a:pPr eaLnBrk="1" hangingPunct="1"/>
            <a:r>
              <a:rPr lang="en-US" altLang="en-US" dirty="0" smtClean="0">
                <a:solidFill>
                  <a:srgbClr val="6600FF"/>
                </a:solidFill>
              </a:rPr>
              <a:t>Analogy to City: </a:t>
            </a:r>
            <a:r>
              <a:rPr lang="en-US" altLang="en-US" dirty="0" smtClean="0">
                <a:solidFill>
                  <a:srgbClr val="0000FF"/>
                </a:solidFill>
              </a:rPr>
              <a:t>Post Office</a:t>
            </a:r>
          </a:p>
        </p:txBody>
      </p:sp>
      <p:pic>
        <p:nvPicPr>
          <p:cNvPr id="35845" name="Picture 5" descr="anatomy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575" y="3797300"/>
            <a:ext cx="1746250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 descr="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031" y="2819400"/>
            <a:ext cx="20224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1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7" y="4953000"/>
            <a:ext cx="7826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2" descr="arro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10173" flipH="1">
            <a:off x="7943701" y="3873518"/>
            <a:ext cx="75723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930825" y="18288"/>
            <a:ext cx="3544888" cy="2219325"/>
            <a:chOff x="0" y="4638675"/>
            <a:chExt cx="3544888" cy="2219325"/>
          </a:xfrm>
        </p:grpSpPr>
        <p:pic>
          <p:nvPicPr>
            <p:cNvPr id="35844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50" t="50000" r="21788" b="29243"/>
            <a:stretch>
              <a:fillRect/>
            </a:stretch>
          </p:blipFill>
          <p:spPr bwMode="auto">
            <a:xfrm>
              <a:off x="0" y="4638675"/>
              <a:ext cx="3544888" cy="2219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9" name="TextBox 3"/>
            <p:cNvSpPr txBox="1">
              <a:spLocks noChangeArrowheads="1"/>
            </p:cNvSpPr>
            <p:nvPr/>
          </p:nvSpPr>
          <p:spPr bwMode="auto">
            <a:xfrm>
              <a:off x="619919" y="5746668"/>
              <a:ext cx="1152525" cy="646112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2000"/>
                </a:spcBef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 sz="2400">
                  <a:solidFill>
                    <a:srgbClr val="262626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ts val="600"/>
                </a:spcBef>
                <a:buClr>
                  <a:srgbClr val="404040"/>
                </a:buClr>
                <a:buSzPct val="90000"/>
                <a:buFont typeface="Wingdings" pitchFamily="2" charset="2"/>
                <a:buChar char=""/>
                <a:defRPr sz="2200">
                  <a:solidFill>
                    <a:srgbClr val="262626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ts val="600"/>
                </a:spcBef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 sz="2000">
                  <a:solidFill>
                    <a:srgbClr val="262626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ts val="600"/>
                </a:spcBef>
                <a:buClr>
                  <a:srgbClr val="404040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ts val="600"/>
                </a:spcBef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5pPr>
              <a:lvl6pPr marL="25146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6pPr>
              <a:lvl7pPr marL="29718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7pPr>
              <a:lvl8pPr marL="34290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8pPr>
              <a:lvl9pPr marL="3886200" indent="-228600" defTabSz="45720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rgbClr val="A6A6A6"/>
                </a:buClr>
                <a:buSzPct val="90000"/>
                <a:buFont typeface="Wingdings" pitchFamily="2" charset="2"/>
                <a:buChar char=""/>
                <a:defRPr>
                  <a:solidFill>
                    <a:srgbClr val="262626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Post Office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80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"/>
            <a:ext cx="8229600" cy="7127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  <a:effectLst/>
              </a:rPr>
              <a:t>The Whole City…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3065"/>
          <a:stretch/>
        </p:blipFill>
        <p:spPr>
          <a:xfrm>
            <a:off x="261366" y="685800"/>
            <a:ext cx="8858250" cy="4924425"/>
          </a:xfrm>
          <a:prstGeom prst="rect">
            <a:avLst/>
          </a:prstGeom>
          <a:solidFill>
            <a:schemeClr val="accent4"/>
          </a:solidFill>
        </p:spPr>
      </p:pic>
      <p:sp>
        <p:nvSpPr>
          <p:cNvPr id="36868" name="TextBox 10"/>
          <p:cNvSpPr txBox="1">
            <a:spLocks noChangeArrowheads="1"/>
          </p:cNvSpPr>
          <p:nvPr/>
        </p:nvSpPr>
        <p:spPr bwMode="auto">
          <a:xfrm>
            <a:off x="5029200" y="3505200"/>
            <a:ext cx="911225" cy="4318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0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400">
                <a:solidFill>
                  <a:srgbClr val="262626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 sz="2200">
                <a:solidFill>
                  <a:srgbClr val="262626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 sz="2000">
                <a:solidFill>
                  <a:srgbClr val="262626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ts val="600"/>
              </a:spcBef>
              <a:buClr>
                <a:srgbClr val="404040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ts val="600"/>
              </a:spcBef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A6A6A6"/>
              </a:buClr>
              <a:buSzPct val="90000"/>
              <a:buFont typeface="Wingdings" pitchFamily="2" charset="2"/>
              <a:buChar char=""/>
              <a:defRPr>
                <a:solidFill>
                  <a:srgbClr val="262626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solidFill>
                  <a:schemeClr val="tx1"/>
                </a:solidFill>
              </a:rPr>
              <a:t>Post </a:t>
            </a:r>
            <a:br>
              <a:rPr lang="en-US" altLang="en-US" sz="1100" dirty="0">
                <a:solidFill>
                  <a:schemeClr val="tx1"/>
                </a:solidFill>
              </a:rPr>
            </a:br>
            <a:r>
              <a:rPr lang="en-US" altLang="en-US" sz="1100" dirty="0">
                <a:solidFill>
                  <a:schemeClr val="tx1"/>
                </a:solidFill>
              </a:rPr>
              <a:t>Office</a:t>
            </a:r>
          </a:p>
        </p:txBody>
      </p:sp>
      <p:pic>
        <p:nvPicPr>
          <p:cNvPr id="36869" name="Picture 11" descr="animal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3"/>
          <a:stretch>
            <a:fillRect/>
          </a:stretch>
        </p:blipFill>
        <p:spPr bwMode="auto">
          <a:xfrm>
            <a:off x="3853879" y="3505200"/>
            <a:ext cx="83661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263" y="4101306"/>
            <a:ext cx="5159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7023">
            <a:off x="2329379" y="4939505"/>
            <a:ext cx="236855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52400"/>
            <a:ext cx="8540750" cy="6400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1. Choose the wrong statement from the following.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a) Mitochondria produces most of the energy for the cell.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b) Chloroplasts are </a:t>
            </a:r>
            <a:r>
              <a:rPr lang="ja-JP" altLang="en-US" dirty="0" smtClean="0">
                <a:solidFill>
                  <a:srgbClr val="6600FF"/>
                </a:solidFill>
                <a:effectLst/>
                <a:latin typeface="Arial" charset="0"/>
              </a:rPr>
              <a:t>“</a:t>
            </a:r>
            <a:r>
              <a:rPr lang="en-US" altLang="en-US" dirty="0" smtClean="0">
                <a:solidFill>
                  <a:srgbClr val="6600FF"/>
                </a:solidFill>
                <a:effectLst/>
              </a:rPr>
              <a:t>food producers.</a:t>
            </a:r>
            <a:r>
              <a:rPr lang="ja-JP" altLang="en-US" dirty="0" smtClean="0">
                <a:solidFill>
                  <a:srgbClr val="6600FF"/>
                </a:solidFill>
                <a:effectLst/>
                <a:latin typeface="Arial" charset="0"/>
              </a:rPr>
              <a:t>”</a:t>
            </a:r>
            <a:endParaRPr lang="en-US" altLang="en-US" dirty="0" smtClean="0">
              <a:solidFill>
                <a:srgbClr val="6600FF"/>
              </a:solidFill>
              <a:effectLst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c) Cell wall controls the movements of materials into and out of the cell.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 smtClean="0">
                <a:solidFill>
                  <a:srgbClr val="6600FF"/>
                </a:solidFill>
                <a:effectLst/>
              </a:rPr>
              <a:t>d) Nucleus regulates and controls all cell activities, acting as the </a:t>
            </a:r>
            <a:r>
              <a:rPr lang="ja-JP" altLang="en-US" dirty="0" smtClean="0">
                <a:solidFill>
                  <a:srgbClr val="6600FF"/>
                </a:solidFill>
                <a:effectLst/>
                <a:latin typeface="Arial" charset="0"/>
              </a:rPr>
              <a:t>“</a:t>
            </a:r>
            <a:r>
              <a:rPr lang="en-US" altLang="en-US" dirty="0" smtClean="0">
                <a:solidFill>
                  <a:srgbClr val="6600FF"/>
                </a:solidFill>
                <a:effectLst/>
              </a:rPr>
              <a:t>brain</a:t>
            </a:r>
            <a:r>
              <a:rPr lang="ja-JP" altLang="en-US" dirty="0" smtClean="0">
                <a:solidFill>
                  <a:srgbClr val="6600FF"/>
                </a:solidFill>
                <a:effectLst/>
                <a:latin typeface="Arial" charset="0"/>
              </a:rPr>
              <a:t>”</a:t>
            </a:r>
            <a:r>
              <a:rPr lang="en-US" altLang="en-US" dirty="0" smtClean="0">
                <a:solidFill>
                  <a:srgbClr val="6600FF"/>
                </a:solidFill>
                <a:effectLst/>
              </a:rPr>
              <a:t> of the cell.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31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3469"/>
            <a:ext cx="8686800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2. Match the cell part to the </a:t>
            </a:r>
            <a:r>
              <a:rPr lang="en-US" altLang="en-US" i="1" dirty="0">
                <a:solidFill>
                  <a:srgbClr val="6600FF"/>
                </a:solidFill>
                <a:effectLst/>
              </a:rPr>
              <a:t>nickname</a:t>
            </a:r>
            <a:r>
              <a:rPr lang="en-US" altLang="en-US" dirty="0">
                <a:solidFill>
                  <a:srgbClr val="6600FF"/>
                </a:solidFill>
                <a:effectLst/>
              </a:rPr>
              <a:t>.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1) Cytoplasm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2) Nuclear membrane 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3) Vacuoles</a:t>
            </a:r>
          </a:p>
          <a:p>
            <a:pPr>
              <a:buNone/>
            </a:pPr>
            <a:endParaRPr lang="en-US" altLang="en-US" dirty="0">
              <a:solidFill>
                <a:srgbClr val="6600FF"/>
              </a:solidFill>
              <a:effectLst/>
            </a:endParaRP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a. Gate of the nucleus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b. Area of movement where cell parts move</a:t>
            </a:r>
          </a:p>
          <a:p>
            <a:pPr lvl="1">
              <a:buNone/>
            </a:pPr>
            <a:r>
              <a:rPr lang="en-US" altLang="en-US" dirty="0">
                <a:solidFill>
                  <a:srgbClr val="6600FF"/>
                </a:solidFill>
                <a:effectLst/>
              </a:rPr>
              <a:t>c. Storage tanks</a:t>
            </a:r>
          </a:p>
        </p:txBody>
      </p:sp>
    </p:spTree>
    <p:extLst>
      <p:ext uri="{BB962C8B-B14F-4D97-AF65-F5344CB8AC3E}">
        <p14:creationId xmlns:p14="http://schemas.microsoft.com/office/powerpoint/2010/main" val="32008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"/>
            <a:ext cx="8229600" cy="865187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effectLst/>
              </a:rPr>
              <a:t>School analogy</a:t>
            </a:r>
            <a:endParaRPr lang="en-US" dirty="0">
              <a:solidFill>
                <a:schemeClr val="accent6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" y="838200"/>
            <a:ext cx="8680704" cy="4530725"/>
          </a:xfrm>
        </p:spPr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effectLst/>
              </a:rPr>
              <a:t>Cut the doors/windows – just three sides.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Put the schoolhouse onto colorful paper and trace the box space.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Remove the schoolhouse and cut out the square place descriptions.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Determine where each square goes – and then glue!</a:t>
            </a:r>
          </a:p>
          <a:p>
            <a:r>
              <a:rPr lang="en-US" dirty="0" smtClean="0">
                <a:solidFill>
                  <a:schemeClr val="accent6"/>
                </a:solidFill>
                <a:effectLst/>
              </a:rPr>
              <a:t>Put schoolhouse over top and glue.</a:t>
            </a:r>
            <a:endParaRPr lang="en-US" dirty="0">
              <a:solidFill>
                <a:schemeClr val="accent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16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467600" cy="520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0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  <a:effectLst/>
              </a:rPr>
              <a:t>MRS. NERG-C</a:t>
            </a:r>
            <a:endParaRPr lang="en-US" dirty="0">
              <a:solidFill>
                <a:srgbClr val="92D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22960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effectLst/>
              </a:rPr>
              <a:t>The list of characteristics something MUST have to be considered LIVING</a:t>
            </a:r>
            <a:r>
              <a:rPr lang="en-US" dirty="0" smtClean="0">
                <a:effectLst/>
              </a:rPr>
              <a:t>!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60093"/>
                </a:solidFill>
                <a:effectLst/>
              </a:rPr>
              <a:t>Movement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445E"/>
                </a:solidFill>
                <a:effectLst/>
              </a:rPr>
              <a:t>Respiration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60093"/>
                </a:solidFill>
                <a:effectLst/>
              </a:rPr>
              <a:t>Sensory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445E"/>
                </a:solidFill>
                <a:effectLst/>
              </a:rPr>
              <a:t>Nutrients</a:t>
            </a:r>
            <a:r>
              <a:rPr lang="en-US" dirty="0" smtClean="0">
                <a:effectLst/>
              </a:rPr>
              <a:t> (6)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60093"/>
                </a:solidFill>
                <a:effectLst/>
              </a:rPr>
              <a:t>Excretion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445E"/>
                </a:solidFill>
                <a:effectLst/>
              </a:rPr>
              <a:t>Reproduction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D60093"/>
                </a:solidFill>
                <a:effectLst/>
              </a:rPr>
              <a:t>Growth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C445E"/>
                </a:solidFill>
                <a:effectLst/>
              </a:rPr>
              <a:t>Cells</a:t>
            </a:r>
            <a:endParaRPr lang="en-US" dirty="0">
              <a:solidFill>
                <a:srgbClr val="FC445E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2116" y="1905000"/>
            <a:ext cx="4281488" cy="412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3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81000"/>
            <a:ext cx="8163053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4572000"/>
            <a:ext cx="312420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92D050"/>
                </a:solidFill>
                <a:effectLst/>
              </a:rPr>
              <a:t>Cell membrane</a:t>
            </a:r>
          </a:p>
          <a:p>
            <a:pPr>
              <a:buNone/>
            </a:pPr>
            <a:r>
              <a:rPr lang="en-US" sz="2400" dirty="0" smtClean="0">
                <a:solidFill>
                  <a:srgbClr val="92D050"/>
                </a:solidFill>
                <a:effectLst/>
              </a:rPr>
              <a:t>Cell wall</a:t>
            </a:r>
            <a:endParaRPr lang="en-US" sz="2400" dirty="0">
              <a:solidFill>
                <a:srgbClr val="92D05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450121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6600FF"/>
                </a:solidFill>
                <a:effectLst/>
              </a:rPr>
              <a:t>water</a:t>
            </a:r>
            <a:endParaRPr lang="en-US" sz="2800" dirty="0">
              <a:solidFill>
                <a:srgbClr val="6600FF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326" y="480839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6600FF"/>
                </a:solidFill>
                <a:effectLst/>
              </a:rPr>
              <a:t>organelles</a:t>
            </a:r>
            <a:endParaRPr lang="en-US" sz="2800" dirty="0">
              <a:solidFill>
                <a:srgbClr val="6600FF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0926" y="762000"/>
            <a:ext cx="369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CC00CC"/>
                </a:solidFill>
                <a:effectLst/>
              </a:rPr>
              <a:t>Just one…or few</a:t>
            </a:r>
            <a:endParaRPr lang="en-US" sz="2800" dirty="0">
              <a:solidFill>
                <a:srgbClr val="CC00CC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4126" y="1330794"/>
            <a:ext cx="3690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  <a:effectLst/>
              </a:rPr>
              <a:t>Trillions!!</a:t>
            </a:r>
            <a:endParaRPr lang="en-US" sz="280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117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34636"/>
            <a:ext cx="8522273" cy="51469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4038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>
                    <a:lumMod val="60000"/>
                    <a:lumOff val="40000"/>
                  </a:schemeClr>
                </a:solidFill>
                <a:effectLst/>
              </a:rPr>
              <a:t>Nucleic acids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437926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92D050"/>
                </a:solidFill>
                <a:effectLst/>
              </a:rPr>
              <a:t>Lipids (like fats)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4038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6600FF"/>
                </a:solidFill>
                <a:effectLst/>
              </a:rPr>
              <a:t>proteins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4379266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  <a:effectLst/>
              </a:rPr>
              <a:t>carbohydrates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685800"/>
            <a:ext cx="3581400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CC00CC"/>
                </a:solidFill>
                <a:effectLst/>
              </a:rPr>
              <a:t>Support</a:t>
            </a:r>
          </a:p>
          <a:p>
            <a:pPr>
              <a:buNone/>
            </a:pPr>
            <a:r>
              <a:rPr lang="en-US" dirty="0" smtClean="0">
                <a:solidFill>
                  <a:srgbClr val="CC00CC"/>
                </a:solidFill>
                <a:effectLst/>
              </a:rPr>
              <a:t>Protection (filters)</a:t>
            </a:r>
          </a:p>
          <a:p>
            <a:pPr>
              <a:buNone/>
            </a:pPr>
            <a:r>
              <a:rPr lang="en-US" dirty="0" smtClean="0">
                <a:solidFill>
                  <a:srgbClr val="CC00CC"/>
                </a:solidFill>
                <a:effectLst/>
              </a:rPr>
              <a:t>Organization</a:t>
            </a:r>
            <a:endParaRPr lang="en-US" dirty="0">
              <a:solidFill>
                <a:srgbClr val="CC00CC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677917"/>
            <a:ext cx="3581400" cy="266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u="sng" dirty="0" smtClean="0">
                <a:solidFill>
                  <a:srgbClr val="CC00CC"/>
                </a:solidFill>
                <a:effectLst/>
              </a:rPr>
              <a:t>Life activities:</a:t>
            </a:r>
          </a:p>
          <a:p>
            <a:pPr>
              <a:buNone/>
            </a:pPr>
            <a:r>
              <a:rPr lang="en-US" sz="2800" dirty="0" smtClean="0">
                <a:solidFill>
                  <a:srgbClr val="CC00CC"/>
                </a:solidFill>
                <a:effectLst/>
              </a:rPr>
              <a:t>Gas exchange</a:t>
            </a:r>
          </a:p>
          <a:p>
            <a:pPr>
              <a:buNone/>
            </a:pPr>
            <a:r>
              <a:rPr lang="en-US" sz="2800" dirty="0" smtClean="0">
                <a:solidFill>
                  <a:srgbClr val="CC00CC"/>
                </a:solidFill>
                <a:effectLst/>
              </a:rPr>
              <a:t>Food/energy</a:t>
            </a:r>
          </a:p>
          <a:p>
            <a:pPr>
              <a:buNone/>
            </a:pPr>
            <a:r>
              <a:rPr lang="en-US" sz="2800" dirty="0" smtClean="0">
                <a:solidFill>
                  <a:srgbClr val="CC00CC"/>
                </a:solidFill>
                <a:effectLst/>
              </a:rPr>
              <a:t>Waste management</a:t>
            </a:r>
          </a:p>
          <a:p>
            <a:pPr>
              <a:buNone/>
            </a:pPr>
            <a:endParaRPr lang="en-US" dirty="0">
              <a:solidFill>
                <a:srgbClr val="CC00CC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191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294140" cy="3467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066800"/>
            <a:ext cx="3950740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i="1" dirty="0">
                <a:solidFill>
                  <a:srgbClr val="6600FF"/>
                </a:solidFill>
                <a:effectLst/>
              </a:rPr>
              <a:t>H</a:t>
            </a:r>
            <a:r>
              <a:rPr lang="en-US" sz="2800" i="1" dirty="0" smtClean="0">
                <a:solidFill>
                  <a:srgbClr val="6600FF"/>
                </a:solidFill>
                <a:effectLst/>
              </a:rPr>
              <a:t>ave </a:t>
            </a:r>
            <a:r>
              <a:rPr lang="en-US" sz="2800" i="1" dirty="0">
                <a:solidFill>
                  <a:srgbClr val="6600FF"/>
                </a:solidFill>
                <a:effectLst/>
              </a:rPr>
              <a:t>a nucleus and other</a:t>
            </a:r>
          </a:p>
          <a:p>
            <a:pPr>
              <a:buNone/>
            </a:pPr>
            <a:r>
              <a:rPr lang="en-US" sz="2800" i="1" dirty="0">
                <a:solidFill>
                  <a:srgbClr val="6600FF"/>
                </a:solidFill>
                <a:effectLst/>
              </a:rPr>
              <a:t>membrane-bound organelles</a:t>
            </a:r>
            <a:r>
              <a:rPr lang="en-US" sz="2800" dirty="0">
                <a:solidFill>
                  <a:srgbClr val="6600FF"/>
                </a:solidFill>
                <a:effectLst/>
              </a:rPr>
              <a:t>.</a:t>
            </a:r>
            <a:endParaRPr lang="en-US" sz="2800" dirty="0">
              <a:solidFill>
                <a:srgbClr val="6600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072055"/>
            <a:ext cx="4167352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i="1" dirty="0" smtClean="0">
                <a:solidFill>
                  <a:srgbClr val="6600FF"/>
                </a:solidFill>
                <a:effectLst/>
              </a:rPr>
              <a:t>Do NOT have </a:t>
            </a:r>
            <a:r>
              <a:rPr lang="en-US" sz="2800" i="1" dirty="0">
                <a:solidFill>
                  <a:srgbClr val="6600FF"/>
                </a:solidFill>
                <a:effectLst/>
              </a:rPr>
              <a:t>a nucleus and other</a:t>
            </a:r>
          </a:p>
          <a:p>
            <a:pPr>
              <a:buNone/>
            </a:pPr>
            <a:r>
              <a:rPr lang="en-US" sz="2800" i="1" dirty="0">
                <a:solidFill>
                  <a:srgbClr val="6600FF"/>
                </a:solidFill>
                <a:effectLst/>
              </a:rPr>
              <a:t>membrane-bound </a:t>
            </a:r>
            <a:r>
              <a:rPr lang="en-US" sz="2800" i="1" dirty="0" smtClean="0">
                <a:solidFill>
                  <a:srgbClr val="6600FF"/>
                </a:solidFill>
                <a:effectLst/>
              </a:rPr>
              <a:t>organelles</a:t>
            </a:r>
            <a:r>
              <a:rPr lang="en-US" sz="2800" dirty="0" smtClean="0">
                <a:solidFill>
                  <a:srgbClr val="6600FF"/>
                </a:solidFill>
                <a:effectLst/>
              </a:rPr>
              <a:t>…disorganized</a:t>
            </a:r>
            <a:endParaRPr lang="en-US" sz="2800" dirty="0">
              <a:solidFill>
                <a:srgbClr val="66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96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528"/>
            <a:ext cx="8534400" cy="1139825"/>
          </a:xfrm>
        </p:spPr>
        <p:txBody>
          <a:bodyPr/>
          <a:lstStyle/>
          <a:p>
            <a:r>
              <a:rPr lang="en-US" sz="4000" b="1" u="sng" dirty="0" smtClean="0">
                <a:solidFill>
                  <a:srgbClr val="00B050"/>
                </a:solidFill>
                <a:effectLst/>
              </a:rPr>
              <a:t>Osmosis</a:t>
            </a:r>
            <a:r>
              <a:rPr lang="en-US" dirty="0" smtClean="0">
                <a:solidFill>
                  <a:srgbClr val="00B050"/>
                </a:solidFill>
                <a:effectLst/>
              </a:rPr>
              <a:t> – </a:t>
            </a:r>
            <a:r>
              <a:rPr lang="en-US" sz="3600" dirty="0" smtClean="0">
                <a:solidFill>
                  <a:srgbClr val="00B050"/>
                </a:solidFill>
                <a:effectLst/>
              </a:rPr>
              <a:t>“</a:t>
            </a:r>
            <a:r>
              <a:rPr lang="en-US" sz="3600" dirty="0" err="1" smtClean="0">
                <a:solidFill>
                  <a:srgbClr val="00B050"/>
                </a:solidFill>
                <a:effectLst/>
              </a:rPr>
              <a:t>osmos</a:t>
            </a:r>
            <a:r>
              <a:rPr lang="en-US" sz="3600" dirty="0" smtClean="0">
                <a:solidFill>
                  <a:srgbClr val="00B050"/>
                </a:solidFill>
                <a:effectLst/>
              </a:rPr>
              <a:t>” is Greek…to push</a:t>
            </a:r>
            <a:endParaRPr lang="en-US" sz="3600" dirty="0">
              <a:solidFill>
                <a:srgbClr val="00B05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229600" cy="10668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/>
              </a:rPr>
              <a:t>Movement of WATER through a semi-permeable membrane…for balance.</a:t>
            </a:r>
            <a:endParaRPr lang="en-US" dirty="0">
              <a:solidFill>
                <a:srgbClr val="0070C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28169" y="-36329"/>
            <a:ext cx="2362201" cy="67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530352" y="4648200"/>
            <a:ext cx="8534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sz="4000" b="1" u="sng" kern="0" dirty="0" smtClean="0">
                <a:solidFill>
                  <a:srgbClr val="7030A0"/>
                </a:solidFill>
                <a:effectLst/>
              </a:rPr>
              <a:t>Diffusion – </a:t>
            </a:r>
            <a:r>
              <a:rPr lang="en-US" sz="4000" kern="0" dirty="0" smtClean="0">
                <a:solidFill>
                  <a:srgbClr val="7030A0"/>
                </a:solidFill>
                <a:effectLst/>
              </a:rPr>
              <a:t>mvmt of particles</a:t>
            </a:r>
            <a:endParaRPr lang="en-US" sz="3600" kern="0" dirty="0"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58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286"/>
            <a:ext cx="7238999" cy="624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10">
        <a:dk1>
          <a:srgbClr val="003366"/>
        </a:dk1>
        <a:lt1>
          <a:srgbClr val="FFFFFF"/>
        </a:lt1>
        <a:dk2>
          <a:srgbClr val="E6E644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F0F0B0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1">
        <a:dk1>
          <a:srgbClr val="003366"/>
        </a:dk1>
        <a:lt1>
          <a:srgbClr val="FFFFFF"/>
        </a:lt1>
        <a:dk2>
          <a:srgbClr val="D4B724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E6D8AC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2">
        <a:dk1>
          <a:srgbClr val="080808"/>
        </a:dk1>
        <a:lt1>
          <a:srgbClr val="FFFFFF"/>
        </a:lt1>
        <a:dk2>
          <a:srgbClr val="1C1C1C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BABAB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Char char="n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63137</TotalTime>
  <Words>916</Words>
  <Application>Microsoft Office PowerPoint</Application>
  <PresentationFormat>On-screen Show (4:3)</PresentationFormat>
  <Paragraphs>202</Paragraphs>
  <Slides>38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Tahoma</vt:lpstr>
      <vt:lpstr>Verdana</vt:lpstr>
      <vt:lpstr>Wingdings</vt:lpstr>
      <vt:lpstr>Curtain Call</vt:lpstr>
      <vt:lpstr>Default Design</vt:lpstr>
      <vt:lpstr>Feb.22, 2019</vt:lpstr>
      <vt:lpstr>PowerPoint Presentation</vt:lpstr>
      <vt:lpstr>Today’s checklist:</vt:lpstr>
      <vt:lpstr>MRS. NERG-C</vt:lpstr>
      <vt:lpstr>PowerPoint Presentation</vt:lpstr>
      <vt:lpstr>PowerPoint Presentation</vt:lpstr>
      <vt:lpstr>PowerPoint Presentation</vt:lpstr>
      <vt:lpstr>Osmosis – “osmos” is Greek…to push</vt:lpstr>
      <vt:lpstr>PowerPoint Presentation</vt:lpstr>
      <vt:lpstr>PowerPoint Presentation</vt:lpstr>
      <vt:lpstr>Eggs – let’s egg-speriment!!!</vt:lpstr>
      <vt:lpstr>PowerPoint Presentation</vt:lpstr>
      <vt:lpstr>PowerPoint Presentation</vt:lpstr>
      <vt:lpstr>Francesco Redi (1668)</vt:lpstr>
      <vt:lpstr>PowerPoint Presentation</vt:lpstr>
      <vt:lpstr>Compound Microscope</vt:lpstr>
      <vt:lpstr>CELLS</vt:lpstr>
      <vt:lpstr>PowerPoint Presentation</vt:lpstr>
      <vt:lpstr>PowerPoint Presentation</vt:lpstr>
      <vt:lpstr>Cell Membrane</vt:lpstr>
      <vt:lpstr>Cell Wall</vt:lpstr>
      <vt:lpstr>Nucleus</vt:lpstr>
      <vt:lpstr>Nucleolus</vt:lpstr>
      <vt:lpstr>Nuclear Membrane</vt:lpstr>
      <vt:lpstr>Chromosomes</vt:lpstr>
      <vt:lpstr>Vacuole</vt:lpstr>
      <vt:lpstr>Chloroplast</vt:lpstr>
      <vt:lpstr>Endoplasmic Reticulum</vt:lpstr>
      <vt:lpstr>Cytoplasm</vt:lpstr>
      <vt:lpstr>Ribosomes</vt:lpstr>
      <vt:lpstr>Lysosomes</vt:lpstr>
      <vt:lpstr>Mitochondria</vt:lpstr>
      <vt:lpstr>Golgi Body</vt:lpstr>
      <vt:lpstr>The Whole City…</vt:lpstr>
      <vt:lpstr>PowerPoint Presentation</vt:lpstr>
      <vt:lpstr>PowerPoint Presentation</vt:lpstr>
      <vt:lpstr>School analogy</vt:lpstr>
      <vt:lpstr>PowerPoint Presentation</vt:lpstr>
    </vt:vector>
  </TitlesOfParts>
  <Company>AEMS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Murphy</dc:creator>
  <cp:lastModifiedBy>Audrey Garris</cp:lastModifiedBy>
  <cp:revision>1328</cp:revision>
  <cp:lastPrinted>2018-02-20T17:16:16Z</cp:lastPrinted>
  <dcterms:created xsi:type="dcterms:W3CDTF">2006-07-19T23:42:34Z</dcterms:created>
  <dcterms:modified xsi:type="dcterms:W3CDTF">2019-02-22T20:20:21Z</dcterms:modified>
</cp:coreProperties>
</file>