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84" r:id="rId37"/>
    <p:sldId id="285" r:id="rId38"/>
    <p:sldId id="286" r:id="rId39"/>
    <p:sldId id="287" r:id="rId40"/>
  </p:sldIdLst>
  <p:sldSz cx="9144000" cy="6858000" type="screen4x3"/>
  <p:notesSz cx="7010400" cy="9296400"/>
  <p:embeddedFontLst>
    <p:embeddedFont>
      <p:font typeface="ＭＳ Ｐゴシック" panose="020B0600070205080204" pitchFamily="34" charset="-128"/>
      <p:regular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Tahoma" panose="020B0604030504040204" pitchFamily="34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7DBE1C-33D9-431B-B0B5-49D9DA458D48}">
  <a:tblStyle styleId="{CF7DBE1C-33D9-431B-B0B5-49D9DA458D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biologyclermont.info/wwwroot/courses/human/homeostasis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C:\Users\Audrey_Garris\AppData\Local\Microsoft\Windows\Temporary Internet Files\Content.IE5\2IA4H4ZS\bulb-gear-head-vector-drawing-represents-design-36327634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0187" y="838200"/>
            <a:ext cx="2081212" cy="23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304800" y="477837"/>
            <a:ext cx="8229600" cy="550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200"/>
              <a:buFont typeface="Arial"/>
              <a:buNone/>
            </a:pPr>
            <a:r>
              <a:rPr lang="en-US" sz="3200" b="0" i="0" u="sng" strike="noStrike" cap="none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You need:</a:t>
            </a:r>
            <a:endParaRPr dirty="0"/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paper (2) /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Pencil</a:t>
            </a:r>
            <a:endParaRPr lang="en-US" sz="3200" dirty="0">
              <a:solidFill>
                <a:schemeClr val="dk1"/>
              </a:solidFill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 up – MENTAL MATH ready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Nervous/Endocrine notes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Warm Up: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Mental Math – on warm up. Be ready.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lang="en-US" sz="3200" b="0" i="1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 CAN: review the parts, function, care, and interaction of the systems studied…demonstrate knowledge.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5334000" y="114300"/>
            <a:ext cx="33528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Feb. </a:t>
            </a:r>
            <a:r>
              <a:rPr lang="en-US" sz="3200" b="1" dirty="0" smtClean="0">
                <a:solidFill>
                  <a:srgbClr val="7030A0"/>
                </a:solidFill>
              </a:rPr>
              <a:t>13</a:t>
            </a:r>
            <a:r>
              <a:rPr lang="en-US" sz="3200" b="1" i="0" u="none" strike="noStrike" cap="none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, 2019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Digestive System</a:t>
            </a:r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5486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mic Sans MS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digestive system has   </a:t>
            </a:r>
            <a:r>
              <a:rPr lang="en-US" sz="3200" b="1" i="0" u="sng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 main functions</a:t>
            </a:r>
            <a:r>
              <a:rPr lang="en-US" sz="32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/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33CC"/>
              </a:buClr>
              <a:buSzPts val="3200"/>
              <a:buFont typeface="Comic Sans MS"/>
              <a:buAutoNum type="arabicPeriod"/>
            </a:pPr>
            <a:r>
              <a:rPr lang="en-US" sz="32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</a:t>
            </a:r>
            <a:r>
              <a:rPr lang="en-US" sz="3200" b="1" i="0" u="sng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breaks down food</a:t>
            </a:r>
            <a:r>
              <a:rPr lang="en-US" sz="3200" b="1" i="0" u="none" strike="noStrike" cap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into particles that the body can use.</a:t>
            </a:r>
            <a:endParaRPr/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Comic Sans MS"/>
              <a:buAutoNum type="arabicPeriod"/>
            </a:pPr>
            <a:r>
              <a:rPr lang="en-US" sz="3200" b="1" i="0" u="none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</a:t>
            </a:r>
            <a:r>
              <a:rPr lang="en-US" sz="3200" b="1" i="0" u="sng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absorbs nutrients</a:t>
            </a:r>
            <a:r>
              <a:rPr lang="en-US" sz="3200" b="1" i="0" u="none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into the blood.</a:t>
            </a:r>
            <a:endParaRPr/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F951F"/>
              </a:buClr>
              <a:buSzPts val="3200"/>
              <a:buFont typeface="Comic Sans MS"/>
              <a:buAutoNum type="arabicPeriod"/>
            </a:pPr>
            <a:r>
              <a:rPr lang="en-US" sz="3200" b="1" i="0" u="none" strike="noStrike" cap="none">
                <a:solidFill>
                  <a:srgbClr val="0F951F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</a:t>
            </a:r>
            <a:r>
              <a:rPr lang="en-US" sz="3200" b="1" i="0" u="sng" strike="noStrike" cap="none">
                <a:solidFill>
                  <a:srgbClr val="0F951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eliminates waste</a:t>
            </a:r>
            <a:r>
              <a:rPr lang="en-US" sz="3200" b="1" i="0" u="none" strike="noStrike" cap="none">
                <a:solidFill>
                  <a:srgbClr val="0F951F"/>
                </a:solidFill>
                <a:latin typeface="Comic Sans MS"/>
                <a:ea typeface="Comic Sans MS"/>
                <a:cs typeface="Comic Sans MS"/>
                <a:sym typeface="Comic Sans MS"/>
              </a:rPr>
              <a:t> from the body.</a:t>
            </a:r>
            <a:endParaRPr/>
          </a:p>
        </p:txBody>
      </p:sp>
      <p:pic>
        <p:nvPicPr>
          <p:cNvPr id="145" name="Google Shape;145;p22" descr="Man_chews_sandwi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1219200" cy="100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 descr="Man_chews_sandwi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228600"/>
            <a:ext cx="1219200" cy="100488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5791200" y="1752600"/>
            <a:ext cx="990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Mouth</a:t>
            </a: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5791200" y="2452687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Esophagus</a:t>
            </a:r>
            <a:endParaRPr/>
          </a:p>
        </p:txBody>
      </p:sp>
      <p:pic>
        <p:nvPicPr>
          <p:cNvPr id="149" name="Google Shape;149;p22" descr="BonesMS_D9_Organs2_sx5322b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0" y="1828800"/>
            <a:ext cx="1804987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/>
          <p:nvPr/>
        </p:nvSpPr>
        <p:spPr>
          <a:xfrm>
            <a:off x="5327650" y="304800"/>
            <a:ext cx="35179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A6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C7A6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Excretory system</a:t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5400"/>
            <a:ext cx="4419600" cy="419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 descr="C:\Users\Audrey_Garris\AppData\Local\Microsoft\Windows\Temporary Internet Files\Content.IE5\2IA4H4ZS\image_preview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4200" y="2124075"/>
            <a:ext cx="285750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4572000" y="1219200"/>
            <a:ext cx="41148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Eliminates waste from the body.</a:t>
            </a:r>
            <a:endParaRPr/>
          </a:p>
        </p:txBody>
      </p:sp>
      <p:pic>
        <p:nvPicPr>
          <p:cNvPr id="159" name="Google Shape;159;p23" descr="C:\Users\Audrey_Garris\AppData\Local\Microsoft\Windows\Temporary Internet Files\Content.IE5\2IA4H4ZS\374px-Boy_Face_from_Venezuela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5462" y="3276600"/>
            <a:ext cx="2255837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 descr="C:\Users\Audrey_Garris\AppData\Local\Microsoft\Windows\Temporary Internet Files\Content.IE5\X5L3K1XT\_intestines[1]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7212" y="4181475"/>
            <a:ext cx="24765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5327650" y="304800"/>
            <a:ext cx="35179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A6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C7A6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rgbClr val="FFFF66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does it do for us?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76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800"/>
              <a:buFont typeface="Comic Sans MS"/>
              <a:buNone/>
            </a:pPr>
            <a:r>
              <a:rPr lang="en-US" sz="2800" b="0" i="0" u="none" strike="noStrike" cap="none">
                <a:solidFill>
                  <a:srgbClr val="33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circulatory system…</a:t>
            </a:r>
            <a:endParaRPr/>
          </a:p>
          <a:p>
            <a:pPr marL="609600" marR="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66CC"/>
              </a:buClr>
              <a:buSzPts val="28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rgbClr val="FF66CC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Delivers necessary materials (like </a:t>
            </a:r>
            <a:r>
              <a:rPr lang="en-US" sz="2800" b="0" i="0" u="sng" strike="noStrike" cap="none">
                <a:solidFill>
                  <a:srgbClr val="FF66CC"/>
                </a:solidFill>
                <a:latin typeface="Comic Sans MS"/>
                <a:ea typeface="Comic Sans MS"/>
                <a:cs typeface="Comic Sans MS"/>
                <a:sym typeface="Comic Sans MS"/>
              </a:rPr>
              <a:t>oxygen and sugar</a:t>
            </a:r>
            <a:r>
              <a:rPr lang="en-US" sz="2800" b="0" i="0" u="none" strike="noStrike" cap="none">
                <a:solidFill>
                  <a:srgbClr val="FF66CC"/>
                </a:solidFill>
                <a:latin typeface="Comic Sans MS"/>
                <a:ea typeface="Comic Sans MS"/>
                <a:cs typeface="Comic Sans MS"/>
                <a:sym typeface="Comic Sans MS"/>
              </a:rPr>
              <a:t>) to the entire body in the </a:t>
            </a:r>
            <a:r>
              <a:rPr lang="en-US" sz="2800" b="0" i="0" u="sng" strike="noStrike" cap="none">
                <a:solidFill>
                  <a:srgbClr val="FF66CC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blood</a:t>
            </a:r>
            <a:r>
              <a:rPr lang="en-US" sz="2800" b="0" i="0" u="none" strike="noStrike" cap="none">
                <a:solidFill>
                  <a:srgbClr val="FF66CC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endParaRPr/>
          </a:p>
          <a:p>
            <a:pPr marL="609600" marR="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Removes </a:t>
            </a:r>
            <a:r>
              <a:rPr lang="en-US" sz="2800" b="0" i="0" u="sng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waste products</a:t>
            </a:r>
            <a:r>
              <a:rPr lang="en-US" sz="2800" b="0" i="0" u="none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from cells, and</a:t>
            </a:r>
            <a:endParaRPr/>
          </a:p>
          <a:p>
            <a:pPr marL="609600" marR="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rgbClr val="FFFF66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Helps fight </a:t>
            </a:r>
            <a:r>
              <a:rPr lang="en-US" sz="2800" b="0" i="0" u="sng" strike="noStrike" cap="none">
                <a:solidFill>
                  <a:srgbClr val="FFFF66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disease</a:t>
            </a:r>
            <a:r>
              <a:rPr lang="en-US" sz="2800" b="0" i="0" u="none" strike="noStrike" cap="none">
                <a:solidFill>
                  <a:srgbClr val="FFFF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by transporting </a:t>
            </a:r>
            <a:r>
              <a:rPr lang="en-US" sz="2800" b="0" i="0" u="sng" strike="noStrike" cap="none">
                <a:solidFill>
                  <a:srgbClr val="FFFF66"/>
                </a:solidFill>
                <a:latin typeface="Comic Sans MS"/>
                <a:ea typeface="Comic Sans MS"/>
                <a:cs typeface="Comic Sans MS"/>
                <a:sym typeface="Comic Sans MS"/>
              </a:rPr>
              <a:t>immune</a:t>
            </a:r>
            <a:r>
              <a:rPr lang="en-US" sz="2800" b="0" i="0" u="none" strike="noStrike" cap="none">
                <a:solidFill>
                  <a:srgbClr val="FFFF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cells in the blood.</a:t>
            </a:r>
            <a:endParaRPr/>
          </a:p>
        </p:txBody>
      </p:sp>
      <p:pic>
        <p:nvPicPr>
          <p:cNvPr id="168" name="Google Shape;168;p24" descr="Heart-02-ju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304800"/>
            <a:ext cx="10255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 descr="Heart-02-ju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04800"/>
            <a:ext cx="10255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 descr="BonesMS_D9_Organs1_sx5322b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054225"/>
            <a:ext cx="3254375" cy="40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/>
          <p:nvPr/>
        </p:nvSpPr>
        <p:spPr>
          <a:xfrm>
            <a:off x="5327650" y="304800"/>
            <a:ext cx="35179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A6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C7A6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5" descr="C:\Users\Audrey_Garris\Desktop\Heart part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33400"/>
            <a:ext cx="56388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2590800" y="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Heart labels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447800" y="3505200"/>
            <a:ext cx="9906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Right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atrium</a:t>
            </a:r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1828800" y="4648200"/>
            <a:ext cx="12954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Right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Ventricle</a:t>
            </a:r>
            <a:endParaRPr/>
          </a:p>
        </p:txBody>
      </p:sp>
      <p:cxnSp>
        <p:nvCxnSpPr>
          <p:cNvPr id="180" name="Google Shape;180;p25"/>
          <p:cNvCxnSpPr/>
          <p:nvPr/>
        </p:nvCxnSpPr>
        <p:spPr>
          <a:xfrm rot="10800000" flipH="1">
            <a:off x="2743200" y="3276600"/>
            <a:ext cx="381000" cy="914400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81" name="Google Shape;181;p25"/>
          <p:cNvCxnSpPr/>
          <p:nvPr/>
        </p:nvCxnSpPr>
        <p:spPr>
          <a:xfrm rot="10800000" flipH="1">
            <a:off x="3454400" y="2057400"/>
            <a:ext cx="508000" cy="685800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82" name="Google Shape;182;p25"/>
          <p:cNvCxnSpPr/>
          <p:nvPr/>
        </p:nvCxnSpPr>
        <p:spPr>
          <a:xfrm rot="10800000">
            <a:off x="3048000" y="2209800"/>
            <a:ext cx="304800" cy="533400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83" name="Google Shape;183;p25"/>
          <p:cNvSpPr txBox="1"/>
          <p:nvPr/>
        </p:nvSpPr>
        <p:spPr>
          <a:xfrm>
            <a:off x="5486400" y="2019300"/>
            <a:ext cx="12954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To LUNGS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-25400" y="1828800"/>
            <a:ext cx="12954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To LUNGS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5486400" y="4076700"/>
            <a:ext cx="12954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From LUNGS</a:t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-120650" y="4203700"/>
            <a:ext cx="12954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From LUNGS</a:t>
            </a:r>
            <a:endParaRPr/>
          </a:p>
        </p:txBody>
      </p:sp>
      <p:cxnSp>
        <p:nvCxnSpPr>
          <p:cNvPr id="187" name="Google Shape;187;p25"/>
          <p:cNvCxnSpPr/>
          <p:nvPr/>
        </p:nvCxnSpPr>
        <p:spPr>
          <a:xfrm rot="10800000" flipH="1">
            <a:off x="76200" y="3924300"/>
            <a:ext cx="762000" cy="342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88" name="Google Shape;188;p25"/>
          <p:cNvCxnSpPr/>
          <p:nvPr/>
        </p:nvCxnSpPr>
        <p:spPr>
          <a:xfrm rot="10800000" flipH="1">
            <a:off x="76200" y="2895600"/>
            <a:ext cx="901700" cy="1295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89" name="Google Shape;189;p25"/>
          <p:cNvCxnSpPr/>
          <p:nvPr/>
        </p:nvCxnSpPr>
        <p:spPr>
          <a:xfrm rot="10800000">
            <a:off x="5105400" y="3657600"/>
            <a:ext cx="762000" cy="342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90" name="Google Shape;190;p25"/>
          <p:cNvCxnSpPr/>
          <p:nvPr/>
        </p:nvCxnSpPr>
        <p:spPr>
          <a:xfrm rot="10800000">
            <a:off x="4953000" y="2724150"/>
            <a:ext cx="914400" cy="123825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91" name="Google Shape;191;p25"/>
          <p:cNvSpPr txBox="1"/>
          <p:nvPr/>
        </p:nvSpPr>
        <p:spPr>
          <a:xfrm>
            <a:off x="3382962" y="3413125"/>
            <a:ext cx="1365250" cy="933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Left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Atrium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3548062" y="4595812"/>
            <a:ext cx="1425575" cy="933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Left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Ventricle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323850" y="622300"/>
            <a:ext cx="1644650" cy="877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Sup. Vena Cava</a:t>
            </a:r>
            <a:endParaRPr sz="2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2547937" y="1200150"/>
            <a:ext cx="1371600" cy="5730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AORTA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25"/>
          <p:cNvCxnSpPr/>
          <p:nvPr/>
        </p:nvCxnSpPr>
        <p:spPr>
          <a:xfrm>
            <a:off x="1549400" y="1270000"/>
            <a:ext cx="279400" cy="1625600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96" name="Google Shape;196;p25"/>
          <p:cNvSpPr txBox="1"/>
          <p:nvPr/>
        </p:nvSpPr>
        <p:spPr>
          <a:xfrm>
            <a:off x="323850" y="6065837"/>
            <a:ext cx="1431925" cy="877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Inf. Vena Cava</a:t>
            </a:r>
            <a:endParaRPr sz="2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25"/>
          <p:cNvCxnSpPr/>
          <p:nvPr/>
        </p:nvCxnSpPr>
        <p:spPr>
          <a:xfrm rot="10800000">
            <a:off x="1689100" y="5562600"/>
            <a:ext cx="0" cy="1066800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98" name="Google Shape;198;p25"/>
          <p:cNvCxnSpPr/>
          <p:nvPr/>
        </p:nvCxnSpPr>
        <p:spPr>
          <a:xfrm rot="10800000" flipH="1">
            <a:off x="3886200" y="482600"/>
            <a:ext cx="762000" cy="431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99" name="Google Shape;199;p25"/>
          <p:cNvCxnSpPr/>
          <p:nvPr/>
        </p:nvCxnSpPr>
        <p:spPr>
          <a:xfrm rot="10800000" flipH="1">
            <a:off x="3200400" y="234950"/>
            <a:ext cx="38100" cy="59055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00" name="Google Shape;200;p25"/>
          <p:cNvCxnSpPr/>
          <p:nvPr/>
        </p:nvCxnSpPr>
        <p:spPr>
          <a:xfrm rot="10800000">
            <a:off x="2057400" y="530225"/>
            <a:ext cx="304800" cy="504825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01" name="Google Shape;201;p25"/>
          <p:cNvCxnSpPr/>
          <p:nvPr/>
        </p:nvCxnSpPr>
        <p:spPr>
          <a:xfrm>
            <a:off x="4267200" y="2133600"/>
            <a:ext cx="1066800" cy="152400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02" name="Google Shape;202;p25"/>
          <p:cNvCxnSpPr/>
          <p:nvPr/>
        </p:nvCxnSpPr>
        <p:spPr>
          <a:xfrm flipH="1">
            <a:off x="990600" y="2311400"/>
            <a:ext cx="1955800" cy="165100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03" name="Google Shape;203;p25"/>
          <p:cNvCxnSpPr/>
          <p:nvPr/>
        </p:nvCxnSpPr>
        <p:spPr>
          <a:xfrm rot="10800000">
            <a:off x="3352800" y="4000500"/>
            <a:ext cx="419100" cy="622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04" name="Google Shape;204;p25"/>
          <p:cNvCxnSpPr/>
          <p:nvPr/>
        </p:nvCxnSpPr>
        <p:spPr>
          <a:xfrm rot="10800000">
            <a:off x="2476500" y="2133600"/>
            <a:ext cx="139700" cy="59055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205" name="Google Shape;205;p25"/>
          <p:cNvSpPr/>
          <p:nvPr/>
        </p:nvSpPr>
        <p:spPr>
          <a:xfrm>
            <a:off x="5327650" y="304800"/>
            <a:ext cx="35179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A6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C7A6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carries the blood?</a:t>
            </a:r>
            <a:endParaRPr/>
          </a:p>
        </p:txBody>
      </p:sp>
      <p:pic>
        <p:nvPicPr>
          <p:cNvPr id="211" name="Google Shape;211;p26" descr="Heart-02-ju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304800"/>
            <a:ext cx="10255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 descr="Heart-02-ju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04800"/>
            <a:ext cx="10255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4648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3200"/>
              <a:buFont typeface="Comic Sans MS"/>
              <a:buChar char="•"/>
            </a:pPr>
            <a:r>
              <a:rPr lang="en-US" sz="3200" b="0" i="0" u="sng" strike="noStrike" cap="none">
                <a:solidFill>
                  <a:srgbClr val="FF66CC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BLOOD VESSELS</a:t>
            </a:r>
            <a:r>
              <a:rPr lang="en-US" sz="3200" b="0" i="0" u="none" strike="noStrike" cap="none">
                <a:solidFill>
                  <a:srgbClr val="FF66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the hollow tubes that carry your blood around your body.</a:t>
            </a:r>
            <a:endParaRPr/>
          </a:p>
          <a:p>
            <a:pPr marL="419100" marR="0" lvl="0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66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19100" marR="0" lvl="0" indent="-419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rgbClr val="FFFF6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3 TYPES:</a:t>
            </a:r>
            <a:endParaRPr/>
          </a:p>
          <a:p>
            <a:pPr marL="766762" marR="0" lvl="1" indent="-41909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Comic Sans MS"/>
              <a:buChar char="–"/>
            </a:pPr>
            <a:r>
              <a:rPr lang="en-US" sz="3200" b="0" i="0" u="sng" strike="noStrike" cap="none">
                <a:solidFill>
                  <a:srgbClr val="FFFF66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ARTERIES</a:t>
            </a:r>
            <a:endParaRPr/>
          </a:p>
          <a:p>
            <a:pPr marL="766762" marR="0" lvl="1" indent="-41909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Comic Sans MS"/>
              <a:buChar char="–"/>
            </a:pPr>
            <a:r>
              <a:rPr lang="en-US" sz="3200" b="0" i="0" u="sng" strike="noStrike" cap="none">
                <a:solidFill>
                  <a:srgbClr val="FFFF66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CAPILLARIES</a:t>
            </a:r>
            <a:endParaRPr/>
          </a:p>
          <a:p>
            <a:pPr marL="766762" marR="0" lvl="1" indent="-41909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Comic Sans MS"/>
              <a:buChar char="–"/>
            </a:pPr>
            <a:r>
              <a:rPr lang="en-US" sz="3200" b="0" i="0" u="sng" strike="noStrike" cap="none">
                <a:solidFill>
                  <a:srgbClr val="FFFF66"/>
                </a:solidFill>
                <a:latin typeface="Comic Sans MS"/>
                <a:ea typeface="Comic Sans MS"/>
                <a:cs typeface="Comic Sans MS"/>
                <a:sym typeface="Comic Sans MS"/>
              </a:rPr>
              <a:t>VEINS</a:t>
            </a:r>
            <a:r>
              <a:rPr lang="en-US" sz="3200" b="0" i="0" u="none" strike="noStrike" cap="none">
                <a:solidFill>
                  <a:srgbClr val="FF66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pic>
        <p:nvPicPr>
          <p:cNvPr id="214" name="Google Shape;214;p26" descr="Circulation_D79_VascularSys_sx5487b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0450" y="1981200"/>
            <a:ext cx="396875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/>
          <p:nvPr/>
        </p:nvSpPr>
        <p:spPr>
          <a:xfrm>
            <a:off x="5327650" y="304800"/>
            <a:ext cx="35179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A6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C7A6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your blood?</a:t>
            </a:r>
            <a:endParaRPr/>
          </a:p>
        </p:txBody>
      </p:sp>
      <p:pic>
        <p:nvPicPr>
          <p:cNvPr id="221" name="Google Shape;221;p27" descr="Heart-02-ju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304800"/>
            <a:ext cx="10255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 descr="Heart-02-ju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04800"/>
            <a:ext cx="1025525" cy="114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27"/>
          <p:cNvGrpSpPr/>
          <p:nvPr/>
        </p:nvGrpSpPr>
        <p:grpSpPr>
          <a:xfrm>
            <a:off x="228600" y="1524000"/>
            <a:ext cx="8763000" cy="5257800"/>
            <a:chOff x="152400" y="2133600"/>
            <a:chExt cx="8763000" cy="3903662"/>
          </a:xfrm>
        </p:grpSpPr>
        <p:sp>
          <p:nvSpPr>
            <p:cNvPr id="224" name="Google Shape;224;p27"/>
            <p:cNvSpPr txBox="1"/>
            <p:nvPr/>
          </p:nvSpPr>
          <p:spPr>
            <a:xfrm>
              <a:off x="228600" y="2133600"/>
              <a:ext cx="3429000" cy="19050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5" name="Google Shape;225;p27" descr="Circulation_D92-3_Parts-ntxt_sx5496b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400" y="2133600"/>
              <a:ext cx="8763000" cy="39036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27"/>
          <p:cNvSpPr txBox="1"/>
          <p:nvPr/>
        </p:nvSpPr>
        <p:spPr>
          <a:xfrm>
            <a:off x="6096000" y="2055812"/>
            <a:ext cx="17526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Blood Cells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carry oxygen.</a:t>
            </a:r>
            <a:endParaRPr/>
          </a:p>
        </p:txBody>
      </p:sp>
      <p:sp>
        <p:nvSpPr>
          <p:cNvPr id="227" name="Google Shape;227;p27"/>
          <p:cNvSpPr txBox="1"/>
          <p:nvPr/>
        </p:nvSpPr>
        <p:spPr>
          <a:xfrm>
            <a:off x="5334000" y="3732212"/>
            <a:ext cx="17526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blood cells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fight disease.</a:t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4953000" y="5334000"/>
            <a:ext cx="20574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Platelets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 blood clots to stop you from bleeding too much.</a:t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5327650" y="304800"/>
            <a:ext cx="35179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A6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C7A6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-152400" y="685800"/>
            <a:ext cx="8915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What is the RESPIRATORY SYSTEM?</a:t>
            </a:r>
            <a:endParaRPr/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1"/>
          </p:nvPr>
        </p:nvSpPr>
        <p:spPr>
          <a:xfrm>
            <a:off x="3200400" y="1676400"/>
            <a:ext cx="6019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The system of the body that deals with </a:t>
            </a:r>
            <a:r>
              <a:rPr lang="en-US" sz="3400" b="1" i="0" u="sng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BREATHING</a:t>
            </a:r>
            <a:r>
              <a:rPr lang="en-US" sz="3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rgbClr val="00B05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It consists of the</a:t>
            </a:r>
            <a:r>
              <a:rPr lang="en-US" sz="3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b="1" i="0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NOSE</a:t>
            </a:r>
            <a:r>
              <a:rPr lang="en-US" sz="3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b="1" i="0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PHARYNX</a:t>
            </a:r>
            <a:r>
              <a:rPr lang="en-US" sz="3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b="1" i="0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TRACHEA</a:t>
            </a:r>
            <a:r>
              <a:rPr lang="en-US" sz="3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b="1" i="0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BRONCHIAL TUBES</a:t>
            </a:r>
            <a:r>
              <a:rPr lang="en-US" sz="3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3400" b="1" i="0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LUNGS</a:t>
            </a:r>
            <a:r>
              <a:rPr lang="en-US" sz="3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1270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3733800" y="23812"/>
            <a:ext cx="292100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Breathe in and out…</a:t>
            </a:r>
            <a:endParaRPr/>
          </a:p>
        </p:txBody>
      </p:sp>
      <p:pic>
        <p:nvPicPr>
          <p:cNvPr id="237" name="Google Shape;237;p28" descr="Resp_D116-7_GasXchange1_sx5514b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3825" y="1905000"/>
            <a:ext cx="340042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/>
          <p:nvPr/>
        </p:nvSpPr>
        <p:spPr>
          <a:xfrm>
            <a:off x="5327650" y="304800"/>
            <a:ext cx="35179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A6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C7A6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-152400" y="685800"/>
            <a:ext cx="8915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What is the FUNCTION of the    Respiratory System?</a:t>
            </a:r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1"/>
          </p:nvPr>
        </p:nvSpPr>
        <p:spPr>
          <a:xfrm>
            <a:off x="2819400" y="1752600"/>
            <a:ext cx="6477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3400" b="1" i="0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DELIVER OXYGEN</a:t>
            </a:r>
            <a:r>
              <a:rPr lang="en-US" sz="3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to the body</a:t>
            </a: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3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REMOVE CARBON DIOXIDE</a:t>
            </a:r>
            <a:r>
              <a:rPr lang="en-US" sz="3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from the body.</a:t>
            </a:r>
            <a:endParaRPr/>
          </a:p>
          <a:p>
            <a:pPr marL="342900" marR="0" lvl="0" indent="-1270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3733800" y="23812"/>
            <a:ext cx="292100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Breathe in and out…</a:t>
            </a:r>
            <a:endParaRPr/>
          </a:p>
        </p:txBody>
      </p:sp>
      <p:pic>
        <p:nvPicPr>
          <p:cNvPr id="246" name="Google Shape;246;p29" descr="yv_vaung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762" y="2247900"/>
            <a:ext cx="2408237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/>
          <p:nvPr/>
        </p:nvSpPr>
        <p:spPr>
          <a:xfrm>
            <a:off x="5327650" y="304800"/>
            <a:ext cx="35179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A6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C7A6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0" descr="Resp_D114_Fueling1_sx5851c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84300"/>
            <a:ext cx="1990725" cy="25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 descr="Resp_D114_Fueling2_sx5851c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3898900"/>
            <a:ext cx="2025650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 descr="Resp_D114_Fueling3_sx5851c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9400" y="3848100"/>
            <a:ext cx="1622425" cy="25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 descr="Resp_D114_Fueling4_sx5851c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4712" y="3733800"/>
            <a:ext cx="1335087" cy="27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/>
        </p:nvSpPr>
        <p:spPr>
          <a:xfrm>
            <a:off x="3733800" y="23812"/>
            <a:ext cx="292100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Breathe in and out…</a:t>
            </a:r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title"/>
          </p:nvPr>
        </p:nvSpPr>
        <p:spPr>
          <a:xfrm>
            <a:off x="266700" y="249237"/>
            <a:ext cx="8915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systems work together?</a:t>
            </a:r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body" idx="1"/>
          </p:nvPr>
        </p:nvSpPr>
        <p:spPr>
          <a:xfrm>
            <a:off x="1981200" y="914400"/>
            <a:ext cx="7467600" cy="256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RESPIRATORY SYSTEM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gets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the air. </a:t>
            </a:r>
            <a:endParaRPr/>
          </a:p>
          <a:p>
            <a:pPr marL="419100" marR="0" lvl="0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DIGESTIVE SYSTEM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gets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food. </a:t>
            </a:r>
            <a:endParaRPr/>
          </a:p>
          <a:p>
            <a:pPr marL="419100" marR="0" lvl="0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CIRCULATORY SYSTEM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oxygen and glucose to cells.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6019800" y="4800600"/>
            <a:ext cx="32766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Char char="➢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cells, respiration uses glucose and oxygen to release </a:t>
            </a:r>
            <a:r>
              <a:rPr lang="en-US" sz="22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5327650" y="304800"/>
            <a:ext cx="35179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A6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C7A6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1" descr="Laryn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" y="3438525"/>
            <a:ext cx="400050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xfrm>
            <a:off x="152400" y="838200"/>
            <a:ext cx="7620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ahoma"/>
              <a:buNone/>
            </a:pPr>
            <a:r>
              <a:rPr lang="en-US" sz="3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are BREATHING &amp; </a:t>
            </a:r>
            <a:br>
              <a:rPr lang="en-US" sz="3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SPEAKING related?</a:t>
            </a:r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4582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Air that you </a:t>
            </a:r>
            <a:r>
              <a:rPr lang="en-US" sz="28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BREATHE OUT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when you exhale also helps you </a:t>
            </a:r>
            <a:r>
              <a:rPr lang="en-US" sz="28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SPEAK</a:t>
            </a: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Your </a:t>
            </a:r>
            <a:r>
              <a:rPr lang="en-US" sz="28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LARYNX</a:t>
            </a: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your </a:t>
            </a:r>
            <a:r>
              <a:rPr lang="en-US" sz="28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VOICE BOX</a:t>
            </a: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which has 2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</a:t>
            </a:r>
            <a:r>
              <a:rPr lang="en-US" sz="28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VOCAL CHORDS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that move and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produce sound when air passes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through the opening between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them.</a:t>
            </a:r>
            <a:endParaRPr/>
          </a:p>
        </p:txBody>
      </p:sp>
      <p:sp>
        <p:nvSpPr>
          <p:cNvPr id="268" name="Google Shape;268;p31"/>
          <p:cNvSpPr txBox="1"/>
          <p:nvPr/>
        </p:nvSpPr>
        <p:spPr>
          <a:xfrm>
            <a:off x="836612" y="5648325"/>
            <a:ext cx="1030287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en-US" sz="1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Larynx</a:t>
            </a:r>
            <a:endParaRPr/>
          </a:p>
        </p:txBody>
      </p:sp>
      <p:sp>
        <p:nvSpPr>
          <p:cNvPr id="269" name="Google Shape;269;p31"/>
          <p:cNvSpPr/>
          <p:nvPr/>
        </p:nvSpPr>
        <p:spPr>
          <a:xfrm>
            <a:off x="5327650" y="304800"/>
            <a:ext cx="35179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A6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C7A6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609600" y="12954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Remember – you ONLY write the answer, not the problem or calculations.  Each problem will be shown on screen for only a short time.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457200" y="2286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Mental Math – NO TALKING!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Quiz – Dig./Exc./Circ./Resp.</a:t>
            </a:r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are a class copy.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Answers go on the answer sheet.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use your notes – but not your neighbor.  </a:t>
            </a:r>
            <a:r>
              <a:rPr lang="en-US" sz="32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(Is there a lesson in that?)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Remember, if you use all of your time LOOKING for the answer in notes, you will not have time to finish the quiz.  No extra time given!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finish, cover your paper and sit quietly.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After quiz</a:t>
            </a:r>
            <a:endParaRPr/>
          </a:p>
        </p:txBody>
      </p:sp>
      <p:sp>
        <p:nvSpPr>
          <p:cNvPr id="288" name="Google Shape;288;p34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10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All question pages </a:t>
            </a:r>
            <a:r>
              <a:rPr lang="en-US" sz="3200" b="0" i="0" u="none" strike="noStrike" cap="none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will go back to the folder on each lab table.  (Red table has a red folder).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ANSWER </a:t>
            </a:r>
            <a:r>
              <a:rPr lang="en-US" sz="3200" b="0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scan-</a:t>
            </a:r>
            <a:r>
              <a:rPr lang="en-US" sz="3200" b="0" i="0" u="none" strike="noStrike" cap="none" dirty="0" err="1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tron</a:t>
            </a:r>
            <a:r>
              <a:rPr lang="en-US" sz="3200" b="0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will need to be turned into the basket. Be sure to put your name on it before turning it in.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When finished with quiz, review yesterday’s Nervous/Endocrine notes by filling in the Human Body Systems Chart (pg.2) with nervous/endocrine information.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5" descr="mri_bra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7100" y="2209800"/>
            <a:ext cx="42037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5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5800"/>
              <a:buFont typeface="Arial"/>
              <a:buNone/>
            </a:pPr>
            <a:r>
              <a:rPr lang="en-US" sz="58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The Nervous System</a:t>
            </a:r>
            <a:endParaRPr/>
          </a:p>
        </p:txBody>
      </p:sp>
      <p:pic>
        <p:nvPicPr>
          <p:cNvPr id="295" name="Google Shape;295;p35" descr="MCBD05199_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000">
            <a:off x="3429000" y="2590800"/>
            <a:ext cx="26670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 txBox="1">
            <a:spLocks noGrp="1"/>
          </p:cNvSpPr>
          <p:nvPr>
            <p:ph type="body" idx="1"/>
          </p:nvPr>
        </p:nvSpPr>
        <p:spPr>
          <a:xfrm>
            <a:off x="3756025" y="909637"/>
            <a:ext cx="5464175" cy="583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its FUNCTION?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FF3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sng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Receives information</a:t>
            </a:r>
            <a:r>
              <a:rPr lang="en-US" sz="3200" b="0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 about what’s happening </a:t>
            </a:r>
            <a:r>
              <a:rPr lang="en-US" sz="3200" b="0" i="0" u="sng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inside</a:t>
            </a:r>
            <a:r>
              <a:rPr lang="en-US" sz="3200" b="0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200" b="0" i="0" u="sng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outside</a:t>
            </a:r>
            <a:r>
              <a:rPr lang="en-US" sz="3200" b="0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 the body.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6699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sng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Directs</a:t>
            </a:r>
            <a:r>
              <a:rPr lang="en-US" sz="3200" b="0" i="0" u="none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 the way your body </a:t>
            </a:r>
            <a:r>
              <a:rPr lang="en-US" sz="3200" b="0" i="0" u="sng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responds</a:t>
            </a:r>
            <a:r>
              <a:rPr lang="en-US" sz="3200" b="0" i="0" u="none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 to this info.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FF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 Helps maintain  </a:t>
            </a:r>
            <a:r>
              <a:rPr lang="en-US" sz="3200" b="0" i="0" u="sng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homeostasis</a:t>
            </a:r>
            <a:r>
              <a:rPr lang="en-US" sz="32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The Nervous System</a:t>
            </a:r>
            <a:endParaRPr/>
          </a:p>
        </p:txBody>
      </p:sp>
      <p:pic>
        <p:nvPicPr>
          <p:cNvPr id="302" name="Google Shape;302;p36" descr="MCHM00379_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2725" y="1219200"/>
            <a:ext cx="127952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 descr="MCj0281284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817562"/>
            <a:ext cx="152400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6" descr="MCj02114820000[1]"/>
          <p:cNvPicPr preferRelativeResize="0"/>
          <p:nvPr/>
        </p:nvPicPr>
        <p:blipFill rotWithShape="1">
          <a:blip r:embed="rId5">
            <a:alphaModFix/>
          </a:blip>
          <a:srcRect b="18328"/>
          <a:stretch/>
        </p:blipFill>
        <p:spPr>
          <a:xfrm>
            <a:off x="2590800" y="1219200"/>
            <a:ext cx="1165225" cy="16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36"/>
          <p:cNvGrpSpPr/>
          <p:nvPr/>
        </p:nvGrpSpPr>
        <p:grpSpPr>
          <a:xfrm>
            <a:off x="1751012" y="4191000"/>
            <a:ext cx="1600200" cy="1905000"/>
            <a:chOff x="3810000" y="2514600"/>
            <a:chExt cx="1600200" cy="1905000"/>
          </a:xfrm>
        </p:grpSpPr>
        <p:sp>
          <p:nvSpPr>
            <p:cNvPr id="306" name="Google Shape;306;p36"/>
            <p:cNvSpPr txBox="1"/>
            <p:nvPr/>
          </p:nvSpPr>
          <p:spPr>
            <a:xfrm>
              <a:off x="3810000" y="2514600"/>
              <a:ext cx="1600200" cy="1905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7" name="Google Shape;307;p36" descr="MCPE07665_0000[1]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41750" y="2533650"/>
              <a:ext cx="1458912" cy="1790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oogle Shape;308;p36"/>
          <p:cNvGrpSpPr/>
          <p:nvPr/>
        </p:nvGrpSpPr>
        <p:grpSpPr>
          <a:xfrm>
            <a:off x="201612" y="4191000"/>
            <a:ext cx="1066800" cy="1981200"/>
            <a:chOff x="647700" y="4343400"/>
            <a:chExt cx="1066800" cy="1981200"/>
          </a:xfrm>
        </p:grpSpPr>
        <p:sp>
          <p:nvSpPr>
            <p:cNvPr id="309" name="Google Shape;309;p36"/>
            <p:cNvSpPr txBox="1"/>
            <p:nvPr/>
          </p:nvSpPr>
          <p:spPr>
            <a:xfrm>
              <a:off x="647700" y="4343400"/>
              <a:ext cx="1066800" cy="1981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0" name="Google Shape;310;p36" descr="MCSL01391_0000[1]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5800" y="4419600"/>
              <a:ext cx="935037" cy="182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1" name="Google Shape;311;p36" descr="MMj02836540000[1]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00" y="2003425"/>
            <a:ext cx="1681162" cy="18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37"/>
          <p:cNvGrpSpPr/>
          <p:nvPr/>
        </p:nvGrpSpPr>
        <p:grpSpPr>
          <a:xfrm>
            <a:off x="381000" y="1066800"/>
            <a:ext cx="3733800" cy="5638800"/>
            <a:chOff x="1066800" y="152400"/>
            <a:chExt cx="4038600" cy="5943600"/>
          </a:xfrm>
        </p:grpSpPr>
        <p:sp>
          <p:nvSpPr>
            <p:cNvPr id="317" name="Google Shape;317;p37"/>
            <p:cNvSpPr txBox="1"/>
            <p:nvPr/>
          </p:nvSpPr>
          <p:spPr>
            <a:xfrm>
              <a:off x="1066800" y="152400"/>
              <a:ext cx="4038600" cy="5943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8" name="Google Shape;318;p37" descr="Nerve_D183_NSystem_sx6516a3"/>
            <p:cNvPicPr preferRelativeResize="0"/>
            <p:nvPr/>
          </p:nvPicPr>
          <p:blipFill rotWithShape="1">
            <a:blip r:embed="rId3">
              <a:alphaModFix/>
            </a:blip>
            <a:srcRect b="24168"/>
            <a:stretch/>
          </p:blipFill>
          <p:spPr>
            <a:xfrm>
              <a:off x="1524000" y="444500"/>
              <a:ext cx="3214687" cy="5499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" name="Google Shape;319;p37"/>
          <p:cNvSpPr txBox="1">
            <a:spLocks noGrp="1"/>
          </p:cNvSpPr>
          <p:nvPr>
            <p:ph type="body" idx="1"/>
          </p:nvPr>
        </p:nvSpPr>
        <p:spPr>
          <a:xfrm>
            <a:off x="4343400" y="1066800"/>
            <a:ext cx="4800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nervous system is made up of the: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FF33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sng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Brain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FF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6699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sng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Spinal Cord</a:t>
            </a:r>
            <a:r>
              <a:rPr lang="en-US" sz="3200" b="0" i="0" u="none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66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FF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sng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Network of Nerves</a:t>
            </a:r>
            <a:r>
              <a:rPr lang="en-US" sz="32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 that branch out to ALL parts of your body </a:t>
            </a:r>
            <a:endParaRPr/>
          </a:p>
        </p:txBody>
      </p:sp>
      <p:sp>
        <p:nvSpPr>
          <p:cNvPr id="320" name="Google Shape;320;p37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The Nervous System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8"/>
          <p:cNvGrpSpPr/>
          <p:nvPr/>
        </p:nvGrpSpPr>
        <p:grpSpPr>
          <a:xfrm>
            <a:off x="304800" y="825500"/>
            <a:ext cx="8534400" cy="2943225"/>
            <a:chOff x="304800" y="762000"/>
            <a:chExt cx="8534400" cy="3505200"/>
          </a:xfrm>
        </p:grpSpPr>
        <p:grpSp>
          <p:nvGrpSpPr>
            <p:cNvPr id="326" name="Google Shape;326;p38"/>
            <p:cNvGrpSpPr/>
            <p:nvPr/>
          </p:nvGrpSpPr>
          <p:grpSpPr>
            <a:xfrm>
              <a:off x="304800" y="762000"/>
              <a:ext cx="8534400" cy="3505200"/>
              <a:chOff x="304800" y="762000"/>
              <a:chExt cx="8534400" cy="3505200"/>
            </a:xfrm>
          </p:grpSpPr>
          <p:grpSp>
            <p:nvGrpSpPr>
              <p:cNvPr id="327" name="Google Shape;327;p38"/>
              <p:cNvGrpSpPr/>
              <p:nvPr/>
            </p:nvGrpSpPr>
            <p:grpSpPr>
              <a:xfrm>
                <a:off x="304800" y="762000"/>
                <a:ext cx="8534400" cy="3505200"/>
                <a:chOff x="304800" y="1308100"/>
                <a:chExt cx="8534400" cy="3505200"/>
              </a:xfrm>
            </p:grpSpPr>
            <p:sp>
              <p:nvSpPr>
                <p:cNvPr id="328" name="Google Shape;328;p38"/>
                <p:cNvSpPr txBox="1"/>
                <p:nvPr/>
              </p:nvSpPr>
              <p:spPr>
                <a:xfrm>
                  <a:off x="304800" y="1308100"/>
                  <a:ext cx="8534400" cy="35052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29" name="Google Shape;329;p38"/>
                <p:cNvGrpSpPr/>
                <p:nvPr/>
              </p:nvGrpSpPr>
              <p:grpSpPr>
                <a:xfrm>
                  <a:off x="457200" y="1371600"/>
                  <a:ext cx="8351837" cy="3292474"/>
                  <a:chOff x="76200" y="533400"/>
                  <a:chExt cx="8885237" cy="3689349"/>
                </a:xfrm>
              </p:grpSpPr>
              <p:pic>
                <p:nvPicPr>
                  <p:cNvPr id="330" name="Google Shape;330;p38" descr="Nerve_D178_Neuron_sx6511b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 rot="5400000">
                    <a:off x="2959100" y="-2197100"/>
                    <a:ext cx="3271837" cy="87328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31" name="Google Shape;331;p38"/>
                  <p:cNvSpPr txBox="1"/>
                  <p:nvPr/>
                </p:nvSpPr>
                <p:spPr>
                  <a:xfrm>
                    <a:off x="4343400" y="2362200"/>
                    <a:ext cx="1600200" cy="512762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Comic Sans MS"/>
                      <a:buNone/>
                    </a:pPr>
                    <a:r>
                      <a:rPr lang="en-US" sz="2400" b="0" i="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AXON</a:t>
                    </a:r>
                    <a:endParaRPr/>
                  </a:p>
                </p:txBody>
              </p:sp>
              <p:grpSp>
                <p:nvGrpSpPr>
                  <p:cNvPr id="332" name="Google Shape;332;p38"/>
                  <p:cNvGrpSpPr/>
                  <p:nvPr/>
                </p:nvGrpSpPr>
                <p:grpSpPr>
                  <a:xfrm>
                    <a:off x="5029200" y="2971800"/>
                    <a:ext cx="2362200" cy="914400"/>
                    <a:chOff x="5029200" y="2971800"/>
                    <a:chExt cx="2362200" cy="914400"/>
                  </a:xfrm>
                </p:grpSpPr>
                <p:sp>
                  <p:nvSpPr>
                    <p:cNvPr id="333" name="Google Shape;333;p38"/>
                    <p:cNvSpPr txBox="1"/>
                    <p:nvPr/>
                  </p:nvSpPr>
                  <p:spPr>
                    <a:xfrm>
                      <a:off x="5029200" y="2971800"/>
                      <a:ext cx="2362200" cy="512762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DENDRITES</a:t>
                      </a:r>
                      <a:endParaRPr/>
                    </a:p>
                  </p:txBody>
                </p:sp>
                <p:sp>
                  <p:nvSpPr>
                    <p:cNvPr id="334" name="Google Shape;334;p38"/>
                    <p:cNvSpPr txBox="1"/>
                    <p:nvPr/>
                  </p:nvSpPr>
                  <p:spPr>
                    <a:xfrm>
                      <a:off x="6248400" y="3429000"/>
                      <a:ext cx="762000" cy="4572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35" name="Google Shape;335;p38"/>
                  <p:cNvGrpSpPr/>
                  <p:nvPr/>
                </p:nvGrpSpPr>
                <p:grpSpPr>
                  <a:xfrm>
                    <a:off x="7315200" y="2010865"/>
                    <a:ext cx="1600200" cy="1729285"/>
                    <a:chOff x="7315200" y="2010865"/>
                    <a:chExt cx="1600200" cy="1729285"/>
                  </a:xfrm>
                </p:grpSpPr>
                <p:sp>
                  <p:nvSpPr>
                    <p:cNvPr id="336" name="Google Shape;336;p38"/>
                    <p:cNvSpPr txBox="1"/>
                    <p:nvPr/>
                  </p:nvSpPr>
                  <p:spPr>
                    <a:xfrm>
                      <a:off x="7315200" y="2819400"/>
                      <a:ext cx="1600200" cy="92075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BODY</a:t>
                      </a:r>
                      <a:endParaRPr/>
                    </a:p>
                  </p:txBody>
                </p:sp>
                <p:sp>
                  <p:nvSpPr>
                    <p:cNvPr id="337" name="Google Shape;337;p38"/>
                    <p:cNvSpPr txBox="1"/>
                    <p:nvPr/>
                  </p:nvSpPr>
                  <p:spPr>
                    <a:xfrm rot="3900000">
                      <a:off x="7496175" y="2657475"/>
                      <a:ext cx="1524000" cy="1524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38" name="Google Shape;338;p38"/>
                  <p:cNvSpPr txBox="1"/>
                  <p:nvPr/>
                </p:nvSpPr>
                <p:spPr>
                  <a:xfrm>
                    <a:off x="76200" y="3300412"/>
                    <a:ext cx="1219200" cy="922337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Comic Sans MS"/>
                      <a:buNone/>
                    </a:pPr>
                    <a:r>
                      <a:rPr lang="en-US" sz="2400" b="0" i="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AXON TIPS</a:t>
                    </a:r>
                    <a:endParaRPr/>
                  </a:p>
                </p:txBody>
              </p:sp>
            </p:grpSp>
          </p:grpSp>
          <p:sp>
            <p:nvSpPr>
              <p:cNvPr id="339" name="Google Shape;339;p38"/>
              <p:cNvSpPr txBox="1"/>
              <p:nvPr/>
            </p:nvSpPr>
            <p:spPr>
              <a:xfrm rot="-1980000">
                <a:off x="1487487" y="2754312"/>
                <a:ext cx="1358900" cy="609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8"/>
              <p:cNvSpPr txBox="1"/>
              <p:nvPr/>
            </p:nvSpPr>
            <p:spPr>
              <a:xfrm rot="720000">
                <a:off x="1260475" y="2576512"/>
                <a:ext cx="533400" cy="774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1" name="Google Shape;341;p38"/>
            <p:cNvSpPr txBox="1"/>
            <p:nvPr/>
          </p:nvSpPr>
          <p:spPr>
            <a:xfrm>
              <a:off x="914400" y="3073400"/>
              <a:ext cx="609600" cy="22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38"/>
          <p:cNvSpPr txBox="1">
            <a:spLocks noGrp="1"/>
          </p:cNvSpPr>
          <p:nvPr>
            <p:ph type="title"/>
          </p:nvPr>
        </p:nvSpPr>
        <p:spPr>
          <a:xfrm>
            <a:off x="679450" y="-76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A Neuron (Nerve Cell)</a:t>
            </a:r>
            <a:endParaRPr/>
          </a:p>
        </p:txBody>
      </p:sp>
      <p:sp>
        <p:nvSpPr>
          <p:cNvPr id="343" name="Google Shape;343;p38"/>
          <p:cNvSpPr txBox="1">
            <a:spLocks noGrp="1"/>
          </p:cNvSpPr>
          <p:nvPr>
            <p:ph type="body" idx="1"/>
          </p:nvPr>
        </p:nvSpPr>
        <p:spPr>
          <a:xfrm>
            <a:off x="304800" y="3781425"/>
            <a:ext cx="8763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600"/>
              <a:buFont typeface="Arial"/>
              <a:buChar char="•"/>
            </a:pPr>
            <a:r>
              <a:rPr lang="en-US" sz="2600" b="0" i="0" u="sng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Neurons carry information</a:t>
            </a:r>
            <a:r>
              <a:rPr lang="en-US" sz="26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 through the nervous system.</a:t>
            </a:r>
            <a:endParaRPr/>
          </a:p>
          <a:p>
            <a:pPr marL="0" marR="0" lvl="0" indent="-165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6699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There are </a:t>
            </a:r>
            <a:r>
              <a:rPr lang="en-US" sz="2600" b="0" i="0" u="sng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BILLIONS</a:t>
            </a:r>
            <a:r>
              <a:rPr lang="en-US" sz="2600" b="0" i="0" u="none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 of neurons in your body.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0" marR="0" lvl="0" indent="-165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66FF33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They are constantly </a:t>
            </a:r>
            <a:r>
              <a:rPr lang="en-US" sz="2600" b="0" i="0" u="sng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sending/receiving messages</a:t>
            </a:r>
            <a:r>
              <a:rPr lang="en-US" sz="2600" b="0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-165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C0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The message that a neuron carries is a </a:t>
            </a:r>
            <a:r>
              <a:rPr lang="en-US" sz="2600" b="0" i="0" u="sng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nerve impulse</a:t>
            </a:r>
            <a:r>
              <a:rPr lang="en-US" sz="2600" b="0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66FF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78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39"/>
          <p:cNvGrpSpPr/>
          <p:nvPr/>
        </p:nvGrpSpPr>
        <p:grpSpPr>
          <a:xfrm>
            <a:off x="257175" y="800100"/>
            <a:ext cx="8534400" cy="2540000"/>
            <a:chOff x="304800" y="762000"/>
            <a:chExt cx="8534400" cy="3505200"/>
          </a:xfrm>
        </p:grpSpPr>
        <p:grpSp>
          <p:nvGrpSpPr>
            <p:cNvPr id="349" name="Google Shape;349;p39"/>
            <p:cNvGrpSpPr/>
            <p:nvPr/>
          </p:nvGrpSpPr>
          <p:grpSpPr>
            <a:xfrm>
              <a:off x="304800" y="762000"/>
              <a:ext cx="8534400" cy="3505200"/>
              <a:chOff x="304800" y="762000"/>
              <a:chExt cx="8534400" cy="3505200"/>
            </a:xfrm>
          </p:grpSpPr>
          <p:grpSp>
            <p:nvGrpSpPr>
              <p:cNvPr id="350" name="Google Shape;350;p39"/>
              <p:cNvGrpSpPr/>
              <p:nvPr/>
            </p:nvGrpSpPr>
            <p:grpSpPr>
              <a:xfrm>
                <a:off x="304800" y="762000"/>
                <a:ext cx="8534400" cy="3505200"/>
                <a:chOff x="304800" y="1308100"/>
                <a:chExt cx="8534400" cy="3505200"/>
              </a:xfrm>
            </p:grpSpPr>
            <p:sp>
              <p:nvSpPr>
                <p:cNvPr id="351" name="Google Shape;351;p39"/>
                <p:cNvSpPr txBox="1"/>
                <p:nvPr/>
              </p:nvSpPr>
              <p:spPr>
                <a:xfrm>
                  <a:off x="304800" y="1308100"/>
                  <a:ext cx="8534400" cy="35052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52" name="Google Shape;352;p39"/>
                <p:cNvGrpSpPr/>
                <p:nvPr/>
              </p:nvGrpSpPr>
              <p:grpSpPr>
                <a:xfrm>
                  <a:off x="457200" y="1371600"/>
                  <a:ext cx="8351837" cy="3292474"/>
                  <a:chOff x="76200" y="533400"/>
                  <a:chExt cx="8885237" cy="3689349"/>
                </a:xfrm>
              </p:grpSpPr>
              <p:pic>
                <p:nvPicPr>
                  <p:cNvPr id="353" name="Google Shape;353;p39" descr="Nerve_D178_Neuron_sx6511b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 rot="5400000">
                    <a:off x="2959100" y="-2197100"/>
                    <a:ext cx="3271837" cy="87328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4" name="Google Shape;354;p39"/>
                  <p:cNvSpPr txBox="1"/>
                  <p:nvPr/>
                </p:nvSpPr>
                <p:spPr>
                  <a:xfrm>
                    <a:off x="4343400" y="2362200"/>
                    <a:ext cx="1600200" cy="512762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Comic Sans MS"/>
                      <a:buNone/>
                    </a:pPr>
                    <a:r>
                      <a:rPr lang="en-US" sz="2400" b="0" i="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AXON</a:t>
                    </a:r>
                    <a:endParaRPr/>
                  </a:p>
                </p:txBody>
              </p:sp>
              <p:grpSp>
                <p:nvGrpSpPr>
                  <p:cNvPr id="355" name="Google Shape;355;p39"/>
                  <p:cNvGrpSpPr/>
                  <p:nvPr/>
                </p:nvGrpSpPr>
                <p:grpSpPr>
                  <a:xfrm>
                    <a:off x="5029200" y="2971800"/>
                    <a:ext cx="2362200" cy="914400"/>
                    <a:chOff x="5029200" y="2971800"/>
                    <a:chExt cx="2362200" cy="914400"/>
                  </a:xfrm>
                </p:grpSpPr>
                <p:sp>
                  <p:nvSpPr>
                    <p:cNvPr id="356" name="Google Shape;356;p39"/>
                    <p:cNvSpPr txBox="1"/>
                    <p:nvPr/>
                  </p:nvSpPr>
                  <p:spPr>
                    <a:xfrm>
                      <a:off x="5029200" y="2971800"/>
                      <a:ext cx="2362200" cy="512762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DENDRITES</a:t>
                      </a:r>
                      <a:endParaRPr/>
                    </a:p>
                  </p:txBody>
                </p:sp>
                <p:sp>
                  <p:nvSpPr>
                    <p:cNvPr id="357" name="Google Shape;357;p39"/>
                    <p:cNvSpPr txBox="1"/>
                    <p:nvPr/>
                  </p:nvSpPr>
                  <p:spPr>
                    <a:xfrm>
                      <a:off x="6248400" y="3429000"/>
                      <a:ext cx="762000" cy="4572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58" name="Google Shape;358;p39"/>
                  <p:cNvGrpSpPr/>
                  <p:nvPr/>
                </p:nvGrpSpPr>
                <p:grpSpPr>
                  <a:xfrm>
                    <a:off x="7315200" y="2010865"/>
                    <a:ext cx="1600200" cy="1729285"/>
                    <a:chOff x="7315200" y="2010865"/>
                    <a:chExt cx="1600200" cy="1729285"/>
                  </a:xfrm>
                </p:grpSpPr>
                <p:sp>
                  <p:nvSpPr>
                    <p:cNvPr id="359" name="Google Shape;359;p39"/>
                    <p:cNvSpPr txBox="1"/>
                    <p:nvPr/>
                  </p:nvSpPr>
                  <p:spPr>
                    <a:xfrm>
                      <a:off x="7315200" y="2819400"/>
                      <a:ext cx="1600200" cy="92075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CELL BODY</a:t>
                      </a:r>
                      <a:endParaRPr/>
                    </a:p>
                  </p:txBody>
                </p:sp>
                <p:sp>
                  <p:nvSpPr>
                    <p:cNvPr id="360" name="Google Shape;360;p39"/>
                    <p:cNvSpPr txBox="1"/>
                    <p:nvPr/>
                  </p:nvSpPr>
                  <p:spPr>
                    <a:xfrm rot="3900000">
                      <a:off x="7496175" y="2657475"/>
                      <a:ext cx="1524000" cy="1524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61" name="Google Shape;361;p39"/>
                  <p:cNvSpPr txBox="1"/>
                  <p:nvPr/>
                </p:nvSpPr>
                <p:spPr>
                  <a:xfrm>
                    <a:off x="76200" y="3300412"/>
                    <a:ext cx="1219200" cy="922337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Comic Sans MS"/>
                      <a:buNone/>
                    </a:pPr>
                    <a:r>
                      <a:rPr lang="en-US" sz="2400" b="0" i="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AXON TIPS</a:t>
                    </a:r>
                    <a:endParaRPr/>
                  </a:p>
                </p:txBody>
              </p:sp>
            </p:grpSp>
          </p:grpSp>
          <p:sp>
            <p:nvSpPr>
              <p:cNvPr id="362" name="Google Shape;362;p39"/>
              <p:cNvSpPr txBox="1"/>
              <p:nvPr/>
            </p:nvSpPr>
            <p:spPr>
              <a:xfrm rot="-1980000">
                <a:off x="1487487" y="2754312"/>
                <a:ext cx="1358900" cy="609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9"/>
              <p:cNvSpPr txBox="1"/>
              <p:nvPr/>
            </p:nvSpPr>
            <p:spPr>
              <a:xfrm rot="720000">
                <a:off x="1260475" y="2576512"/>
                <a:ext cx="533400" cy="774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" name="Google Shape;364;p39"/>
            <p:cNvSpPr txBox="1"/>
            <p:nvPr/>
          </p:nvSpPr>
          <p:spPr>
            <a:xfrm>
              <a:off x="914400" y="3073400"/>
              <a:ext cx="609600" cy="22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39"/>
          <p:cNvSpPr txBox="1">
            <a:spLocks noGrp="1"/>
          </p:cNvSpPr>
          <p:nvPr>
            <p:ph type="title"/>
          </p:nvPr>
        </p:nvSpPr>
        <p:spPr>
          <a:xfrm>
            <a:off x="771525" y="-144462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A Neuron (Nerve Cell)</a:t>
            </a:r>
            <a:endParaRPr/>
          </a:p>
        </p:txBody>
      </p:sp>
      <p:sp>
        <p:nvSpPr>
          <p:cNvPr id="366" name="Google Shape;366;p39"/>
          <p:cNvSpPr txBox="1">
            <a:spLocks noGrp="1"/>
          </p:cNvSpPr>
          <p:nvPr>
            <p:ph type="body" idx="1"/>
          </p:nvPr>
        </p:nvSpPr>
        <p:spPr>
          <a:xfrm>
            <a:off x="5384800" y="36576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99"/>
              </a:buClr>
              <a:buSzPts val="2600"/>
              <a:buFont typeface="Arial"/>
              <a:buChar char="•"/>
            </a:pPr>
            <a:r>
              <a:rPr lang="en-US" sz="2600" b="0" i="0" u="sng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DENDRITES </a:t>
            </a:r>
            <a:r>
              <a:rPr lang="en-US" sz="2600" b="0" i="0" u="none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– receive messages and sends them toward </a:t>
            </a:r>
            <a:r>
              <a:rPr lang="en-US" sz="2600" b="0" i="0" u="sng" strike="noStrike" cap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CELL BODY (contains a nucleus).</a:t>
            </a:r>
            <a:r>
              <a:rPr lang="en-US" sz="2600" b="0" i="0" u="sng" strike="noStrike" cap="none">
                <a:solidFill>
                  <a:srgbClr val="66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7" name="Google Shape;367;p39"/>
          <p:cNvSpPr/>
          <p:nvPr/>
        </p:nvSpPr>
        <p:spPr>
          <a:xfrm>
            <a:off x="1479550" y="2921000"/>
            <a:ext cx="5943600" cy="838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ic Sans MS"/>
              <a:buNone/>
            </a:pPr>
            <a:r>
              <a:rPr lang="en-US" sz="22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Direction message travels</a:t>
            </a:r>
            <a:endParaRPr/>
          </a:p>
        </p:txBody>
      </p:sp>
      <p:sp>
        <p:nvSpPr>
          <p:cNvPr id="368" name="Google Shape;368;p39"/>
          <p:cNvSpPr txBox="1"/>
          <p:nvPr/>
        </p:nvSpPr>
        <p:spPr>
          <a:xfrm>
            <a:off x="219075" y="3759200"/>
            <a:ext cx="4953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600"/>
              <a:buFont typeface="Comic Sans MS"/>
              <a:buNone/>
            </a:pPr>
            <a:r>
              <a:rPr lang="en-US" sz="2600" b="0" i="0" u="sng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AXON – </a:t>
            </a:r>
            <a:r>
              <a:rPr lang="en-US" sz="2600" b="0" i="0" u="non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carries the messages down to the </a:t>
            </a:r>
            <a:r>
              <a:rPr lang="en-US" sz="2600" b="0" i="0" u="sng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AXON TIPS, </a:t>
            </a:r>
            <a:r>
              <a:rPr lang="en-US" sz="2600" b="0" i="0" u="non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sends the message to the next neuron</a:t>
            </a:r>
            <a:r>
              <a:rPr lang="en-US" sz="2600" b="0" i="0" u="sng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sng">
              <a:solidFill>
                <a:srgbClr val="66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4400"/>
            <a:ext cx="4294187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Synapse</a:t>
            </a:r>
            <a:endParaRPr/>
          </a:p>
        </p:txBody>
      </p:sp>
      <p:sp>
        <p:nvSpPr>
          <p:cNvPr id="375" name="Google Shape;375;p40"/>
          <p:cNvSpPr txBox="1">
            <a:spLocks noGrp="1"/>
          </p:cNvSpPr>
          <p:nvPr>
            <p:ph type="body" idx="1"/>
          </p:nvPr>
        </p:nvSpPr>
        <p:spPr>
          <a:xfrm>
            <a:off x="4267200" y="1371600"/>
            <a:ext cx="4495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impulse travels down the axon to the axon tips where it either travels to another neuron or to a muscle or gland to carry out a response.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junction where one neuron can transfer an impulse to another structure is called a </a:t>
            </a: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synapse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7263" y="-76328"/>
            <a:ext cx="6916737" cy="1019175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Endocrine System</a:t>
            </a: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79571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63900" y="868396"/>
            <a:ext cx="49530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Pituitary gland – in the brain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40050" y="1367178"/>
            <a:ext cx="56007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Hypothalamus gland – in the brain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33738" y="2284655"/>
            <a:ext cx="56007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Thyroid gland – in the neck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33738" y="2693194"/>
            <a:ext cx="56007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Parathyroid gland – in the neck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95600" y="3272017"/>
            <a:ext cx="67056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Thymus gland – </a:t>
            </a:r>
            <a:r>
              <a:rPr lang="en-US" altLang="en-US" sz="24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 the chest / heart region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5600" y="4095595"/>
            <a:ext cx="6705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Pancreas–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 the trunk / main body region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12257" y="4728291"/>
            <a:ext cx="6705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Adrenal glands – </a:t>
            </a:r>
            <a:r>
              <a:rPr lang="en-US" altLang="en-US" sz="24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on the top of each kidney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4400" y="5943600"/>
            <a:ext cx="845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Ovaries (girls) and </a:t>
            </a:r>
            <a:r>
              <a:rPr lang="en-US" altLang="en-US" sz="24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testes </a:t>
            </a:r>
            <a:r>
              <a:rPr lang="en-US" altLang="en-US" sz="2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(boys)– in the reproductive organs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>
            <a:off x="2070100" y="1341309"/>
            <a:ext cx="1193800" cy="258891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2273300" y="2598738"/>
            <a:ext cx="1160438" cy="30980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cxnSpLocks noChangeShapeType="1"/>
            <a:stCxn id="12" idx="1"/>
          </p:cNvCxnSpPr>
          <p:nvPr/>
        </p:nvCxnSpPr>
        <p:spPr bwMode="auto">
          <a:xfrm flipH="1" flipV="1">
            <a:off x="2227263" y="3285331"/>
            <a:ext cx="668337" cy="247830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2156210" y="4351387"/>
            <a:ext cx="668337" cy="6237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818780" y="4924961"/>
            <a:ext cx="1003262" cy="67268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 flipV="1">
            <a:off x="2254303" y="4100051"/>
            <a:ext cx="611928" cy="767991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 flipV="1">
            <a:off x="1822042" y="4376889"/>
            <a:ext cx="990215" cy="48933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5009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Endocrine System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0772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i="1" u="sng" smtClean="0">
                <a:solidFill>
                  <a:srgbClr val="CC00FF"/>
                </a:solidFill>
              </a:rPr>
              <a:t>The Functions of the Endocrine System: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     The endocrine system produces __________________that control many of the body’s daily activities. 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	The endocrine system also _____________ long-term changes such as ______________ and ______________.</a:t>
            </a:r>
          </a:p>
          <a:p>
            <a:pPr marL="0" indent="0" eaLnBrk="1" hangingPunct="1"/>
            <a:endParaRPr lang="en-US" altLang="en-US" smtClean="0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447800" y="1981200"/>
            <a:ext cx="3048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chemicals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143000" y="35814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regulates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1828800" y="4105275"/>
            <a:ext cx="167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growth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5410200" y="4105275"/>
            <a:ext cx="228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387499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Mental Math – NO TALKING!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82600" y="1295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1.)  28 x 2 = ______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FF33"/>
                </a:solidFill>
              </a:rPr>
              <a:t>The Endocrine System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639763"/>
            <a:ext cx="8534400" cy="56546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i="1" u="sng" smtClean="0">
                <a:solidFill>
                  <a:srgbClr val="FFC000"/>
                </a:solidFill>
              </a:rPr>
              <a:t>Made of…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>
                <a:solidFill>
                  <a:srgbClr val="1842A4"/>
                </a:solidFill>
              </a:rPr>
              <a:t>	The endocrine system is made up of _____________, organs that _______________________ a chemical.</a:t>
            </a:r>
          </a:p>
          <a:p>
            <a:pPr marL="0" indent="0" eaLnBrk="1" hangingPunct="1">
              <a:buFontTx/>
              <a:buNone/>
            </a:pPr>
            <a:endParaRPr lang="en-US" altLang="en-US" sz="1100" smtClean="0">
              <a:solidFill>
                <a:srgbClr val="1842A4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mtClean="0">
                <a:solidFill>
                  <a:srgbClr val="1842A4"/>
                </a:solidFill>
              </a:rPr>
              <a:t>	Some glands, such as those that produce _________________________ release their chemicals into tiny tubes.  The tubes deliver the chemicals to a _______________________ within the body or ________________________________.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066800" y="167957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glands</a:t>
            </a: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257300" y="2187575"/>
            <a:ext cx="411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produces or releases 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2667000" y="3505200"/>
            <a:ext cx="392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saliva and sweat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95400" y="4953000"/>
            <a:ext cx="2857500" cy="523875"/>
            <a:chOff x="2057400" y="5343524"/>
            <a:chExt cx="2857500" cy="523876"/>
          </a:xfrm>
        </p:grpSpPr>
        <p:sp>
          <p:nvSpPr>
            <p:cNvPr id="24587" name="TextBox 10"/>
            <p:cNvSpPr txBox="1">
              <a:spLocks noChangeArrowheads="1"/>
            </p:cNvSpPr>
            <p:nvPr/>
          </p:nvSpPr>
          <p:spPr bwMode="auto">
            <a:xfrm>
              <a:off x="2057400" y="5343524"/>
              <a:ext cx="1524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ea typeface="ＭＳ Ｐゴシック" panose="020B0600070205080204" pitchFamily="34" charset="-128"/>
                </a:rPr>
                <a:t>specific</a:t>
              </a:r>
            </a:p>
          </p:txBody>
        </p:sp>
        <p:sp>
          <p:nvSpPr>
            <p:cNvPr id="24588" name="TextBox 11"/>
            <p:cNvSpPr txBox="1">
              <a:spLocks noChangeArrowheads="1"/>
            </p:cNvSpPr>
            <p:nvPr/>
          </p:nvSpPr>
          <p:spPr bwMode="auto">
            <a:xfrm>
              <a:off x="3390900" y="5343525"/>
              <a:ext cx="1524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ea typeface="ＭＳ Ｐゴシック" panose="020B0600070205080204" pitchFamily="34" charset="-128"/>
                </a:rPr>
                <a:t>location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47800" y="5476875"/>
            <a:ext cx="3924300" cy="522288"/>
            <a:chOff x="1447800" y="5867400"/>
            <a:chExt cx="3924300" cy="522288"/>
          </a:xfrm>
        </p:grpSpPr>
        <p:sp>
          <p:nvSpPr>
            <p:cNvPr id="24585" name="TextBox 12"/>
            <p:cNvSpPr txBox="1">
              <a:spLocks noChangeArrowheads="1"/>
            </p:cNvSpPr>
            <p:nvPr/>
          </p:nvSpPr>
          <p:spPr bwMode="auto">
            <a:xfrm>
              <a:off x="1447800" y="5867400"/>
              <a:ext cx="15240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ea typeface="ＭＳ Ｐゴシック" panose="020B0600070205080204" pitchFamily="34" charset="-128"/>
                </a:rPr>
                <a:t>to the</a:t>
              </a:r>
            </a:p>
          </p:txBody>
        </p:sp>
        <p:sp>
          <p:nvSpPr>
            <p:cNvPr id="24586" name="TextBox 13"/>
            <p:cNvSpPr txBox="1">
              <a:spLocks noChangeArrowheads="1"/>
            </p:cNvSpPr>
            <p:nvPr/>
          </p:nvSpPr>
          <p:spPr bwMode="auto">
            <a:xfrm>
              <a:off x="2400300" y="5867400"/>
              <a:ext cx="29718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ea typeface="ＭＳ Ｐゴシック" panose="020B0600070205080204" pitchFamily="34" charset="-128"/>
                </a:rPr>
                <a:t>skin’s surface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14528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CC"/>
                </a:solidFill>
              </a:rPr>
              <a:t>The Endocrine System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b="1" i="1" u="sng" smtClean="0"/>
              <a:t>Made of…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smtClean="0"/>
              <a:t>Hormones turn on, ________________ , speed up, or ________________ the activities of different organs and tissues.  You can think of a hormone as a __________________.</a:t>
            </a:r>
          </a:p>
          <a:p>
            <a:pPr marL="0" indent="0" eaLnBrk="1" hangingPunct="1">
              <a:buFontTx/>
              <a:buNone/>
            </a:pPr>
            <a:endParaRPr lang="en-US" altLang="en-US" sz="2800" smtClean="0"/>
          </a:p>
          <a:p>
            <a:pPr marL="0" indent="0" eaLnBrk="1" hangingPunct="1">
              <a:buFontTx/>
              <a:buNone/>
            </a:pPr>
            <a:r>
              <a:rPr lang="en-US" altLang="en-US" sz="2800" smtClean="0"/>
              <a:t>Hormones are carried throughout the body by ______________________.  Therefore, hormones can regulate activities in tissues and organs that are not close to the glands that produce them.</a:t>
            </a:r>
          </a:p>
        </p:txBody>
      </p:sp>
      <p:sp>
        <p:nvSpPr>
          <p:cNvPr id="25604" name="TextBox 14"/>
          <p:cNvSpPr txBox="1">
            <a:spLocks noChangeArrowheads="1"/>
          </p:cNvSpPr>
          <p:nvPr/>
        </p:nvSpPr>
        <p:spPr bwMode="auto">
          <a:xfrm>
            <a:off x="3810000" y="13716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turn off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990600" y="1773238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slow down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152400" y="2727325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chemical messenger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1066800" y="4124325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the blood</a:t>
            </a:r>
          </a:p>
        </p:txBody>
      </p:sp>
    </p:spTree>
    <p:extLst>
      <p:ext uri="{BB962C8B-B14F-4D97-AF65-F5344CB8AC3E}">
        <p14:creationId xmlns:p14="http://schemas.microsoft.com/office/powerpoint/2010/main" val="2456285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CC"/>
                </a:solidFill>
              </a:rPr>
              <a:t>The Endocrine System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i="1" u="sng" smtClean="0">
                <a:solidFill>
                  <a:srgbClr val="CC00FF"/>
                </a:solidFill>
              </a:rPr>
              <a:t>Hormones work how?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In contrast to the body’s response to a nerve impulse, hormones usually cause a _________________________________ response.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When a hormone enters the bloodstream, it affects  ____________ organs but not others.  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A hormone interacts only with specific _________________ .</a:t>
            </a:r>
          </a:p>
          <a:p>
            <a:pPr marL="0" indent="0" eaLnBrk="1" hangingPunct="1">
              <a:buFontTx/>
              <a:buNone/>
            </a:pPr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1555750" y="2624138"/>
            <a:ext cx="466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slower, but longer-lasting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2387600" y="425767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some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1295400" y="5257800"/>
            <a:ext cx="247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target cells</a:t>
            </a:r>
          </a:p>
        </p:txBody>
      </p:sp>
    </p:spTree>
    <p:extLst>
      <p:ext uri="{BB962C8B-B14F-4D97-AF65-F5344CB8AC3E}">
        <p14:creationId xmlns:p14="http://schemas.microsoft.com/office/powerpoint/2010/main" val="1445616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22288" y="-25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CC"/>
                </a:solidFill>
              </a:rPr>
              <a:t>The Endocrine System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i="1" u="sng" smtClean="0">
                <a:solidFill>
                  <a:srgbClr val="66FF99"/>
                </a:solidFill>
              </a:rPr>
              <a:t>Negative Feedback…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	</a:t>
            </a:r>
            <a:r>
              <a:rPr lang="en-US" altLang="en-US" smtClean="0"/>
              <a:t>The endocrine system often uses ___________________ to maintain _____________________.  </a:t>
            </a:r>
          </a:p>
          <a:p>
            <a:pPr marL="0" indent="0" eaLnBrk="1" hangingPunct="1">
              <a:buFontTx/>
              <a:buNone/>
            </a:pPr>
            <a:endParaRPr lang="en-US" altLang="en-US" sz="1200" smtClean="0"/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	Through negative feedback, when the amount of a _____________________ in the blood reaches a certain level, the endocrine system sends signals that _________________ the release of that hormone.  </a:t>
            </a:r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3429000" y="3886200"/>
            <a:ext cx="3211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particular hormone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849313" y="2141538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negative feedback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1016000" y="2665413"/>
            <a:ext cx="226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homeostasis 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1600200" y="5334000"/>
            <a:ext cx="152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3698791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Negative Feedback</a:t>
            </a: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28725"/>
            <a:ext cx="5676900" cy="5562600"/>
          </a:xfrm>
        </p:spPr>
      </p:pic>
      <p:sp>
        <p:nvSpPr>
          <p:cNvPr id="5" name="TextBox 4"/>
          <p:cNvSpPr txBox="1"/>
          <p:nvPr/>
        </p:nvSpPr>
        <p:spPr>
          <a:xfrm>
            <a:off x="1536700" y="1233488"/>
            <a:ext cx="6096000" cy="8302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cs typeface="Arial" charset="0"/>
              </a:rPr>
              <a:t>Hypothalamus senses _______________ need __________  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9100" y="3810000"/>
            <a:ext cx="5105400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Pituitary increases certain chemicals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3438525"/>
            <a:ext cx="5105400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Pituitary decreases certain chemicals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5638800"/>
            <a:ext cx="6197600" cy="830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cs typeface="Arial" charset="0"/>
              </a:rPr>
              <a:t>Hypothalamus senses ______________ have _______________  _____________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4876800" y="1233488"/>
            <a:ext cx="1905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cells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2597150" y="1522413"/>
            <a:ext cx="326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more        energy 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5105400" y="5500688"/>
            <a:ext cx="1447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cells</a:t>
            </a: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2832100" y="5884863"/>
            <a:ext cx="394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enough        energy </a:t>
            </a:r>
          </a:p>
        </p:txBody>
      </p:sp>
    </p:spTree>
    <p:extLst>
      <p:ext uri="{BB962C8B-B14F-4D97-AF65-F5344CB8AC3E}">
        <p14:creationId xmlns:p14="http://schemas.microsoft.com/office/powerpoint/2010/main" val="2469468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hlinkClick r:id="rId2"/>
              </a:rPr>
              <a:t>Toilet tank</a:t>
            </a:r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343400" cy="47545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>
                <a:solidFill>
                  <a:srgbClr val="00B0F0"/>
                </a:solidFill>
              </a:rPr>
              <a:t>You flush and the tank goes into the bowl.</a:t>
            </a:r>
          </a:p>
          <a:p>
            <a:pPr marL="0" indent="0"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The tank is empty.</a:t>
            </a:r>
          </a:p>
          <a:p>
            <a:pPr marL="0" indent="0">
              <a:buFontTx/>
              <a:buNone/>
            </a:pPr>
            <a:r>
              <a:rPr lang="en-US" altLang="en-US" smtClean="0">
                <a:solidFill>
                  <a:srgbClr val="00B0F0"/>
                </a:solidFill>
              </a:rPr>
              <a:t>Water turns on to fill it.  </a:t>
            </a:r>
          </a:p>
          <a:p>
            <a:pPr marL="0" indent="0"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When tank is full, water turns off.</a:t>
            </a:r>
          </a:p>
        </p:txBody>
      </p:sp>
      <p:pic>
        <p:nvPicPr>
          <p:cNvPr id="29700" name="Picture 2" descr="toilet flush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Structure, Movement, and Control</a:t>
            </a:r>
            <a:endParaRPr/>
          </a:p>
        </p:txBody>
      </p:sp>
      <p:pic>
        <p:nvPicPr>
          <p:cNvPr id="381" name="Google Shape;38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838200"/>
            <a:ext cx="6629400" cy="559276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1"/>
          <p:cNvSpPr txBox="1"/>
          <p:nvPr/>
        </p:nvSpPr>
        <p:spPr>
          <a:xfrm>
            <a:off x="1511300" y="1768475"/>
            <a:ext cx="2286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Skeletal</a:t>
            </a:r>
            <a:endParaRPr/>
          </a:p>
        </p:txBody>
      </p:sp>
      <p:sp>
        <p:nvSpPr>
          <p:cNvPr id="383" name="Google Shape;383;p41"/>
          <p:cNvSpPr txBox="1"/>
          <p:nvPr/>
        </p:nvSpPr>
        <p:spPr>
          <a:xfrm>
            <a:off x="4889500" y="1735137"/>
            <a:ext cx="22860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Muscular</a:t>
            </a:r>
            <a:endParaRPr/>
          </a:p>
        </p:txBody>
      </p:sp>
      <p:sp>
        <p:nvSpPr>
          <p:cNvPr id="384" name="Google Shape;384;p41"/>
          <p:cNvSpPr txBox="1"/>
          <p:nvPr/>
        </p:nvSpPr>
        <p:spPr>
          <a:xfrm>
            <a:off x="1511300" y="3505200"/>
            <a:ext cx="1752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Protect organs</a:t>
            </a:r>
            <a:endParaRPr/>
          </a:p>
        </p:txBody>
      </p:sp>
      <p:sp>
        <p:nvSpPr>
          <p:cNvPr id="385" name="Google Shape;385;p41"/>
          <p:cNvSpPr txBox="1"/>
          <p:nvPr/>
        </p:nvSpPr>
        <p:spPr>
          <a:xfrm>
            <a:off x="1511300" y="4335462"/>
            <a:ext cx="16002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Provide support</a:t>
            </a:r>
            <a:endParaRPr/>
          </a:p>
        </p:txBody>
      </p:sp>
      <p:sp>
        <p:nvSpPr>
          <p:cNvPr id="386" name="Google Shape;386;p41"/>
          <p:cNvSpPr txBox="1"/>
          <p:nvPr/>
        </p:nvSpPr>
        <p:spPr>
          <a:xfrm>
            <a:off x="1511300" y="5029200"/>
            <a:ext cx="1765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Help mvmt</a:t>
            </a:r>
            <a:endParaRPr/>
          </a:p>
        </p:txBody>
      </p:sp>
      <p:sp>
        <p:nvSpPr>
          <p:cNvPr id="387" name="Google Shape;387;p41"/>
          <p:cNvSpPr txBox="1"/>
          <p:nvPr/>
        </p:nvSpPr>
        <p:spPr>
          <a:xfrm>
            <a:off x="1511300" y="5491162"/>
            <a:ext cx="16002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Store minerals</a:t>
            </a:r>
            <a:endParaRPr/>
          </a:p>
        </p:txBody>
      </p:sp>
      <p:sp>
        <p:nvSpPr>
          <p:cNvPr id="388" name="Google Shape;388;p41"/>
          <p:cNvSpPr txBox="1"/>
          <p:nvPr/>
        </p:nvSpPr>
        <p:spPr>
          <a:xfrm>
            <a:off x="5562600" y="3556000"/>
            <a:ext cx="16002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Compact</a:t>
            </a:r>
            <a:endParaRPr/>
          </a:p>
        </p:txBody>
      </p:sp>
      <p:sp>
        <p:nvSpPr>
          <p:cNvPr id="389" name="Google Shape;389;p41"/>
          <p:cNvSpPr txBox="1"/>
          <p:nvPr/>
        </p:nvSpPr>
        <p:spPr>
          <a:xfrm>
            <a:off x="5562600" y="4017962"/>
            <a:ext cx="16002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Spongy</a:t>
            </a:r>
            <a:endParaRPr/>
          </a:p>
        </p:txBody>
      </p:sp>
      <p:sp>
        <p:nvSpPr>
          <p:cNvPr id="390" name="Google Shape;390;p41"/>
          <p:cNvSpPr txBox="1"/>
          <p:nvPr/>
        </p:nvSpPr>
        <p:spPr>
          <a:xfrm>
            <a:off x="3581400" y="3575050"/>
            <a:ext cx="16002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BONES</a:t>
            </a:r>
            <a:endParaRPr/>
          </a:p>
        </p:txBody>
      </p:sp>
      <p:sp>
        <p:nvSpPr>
          <p:cNvPr id="391" name="Google Shape;391;p41"/>
          <p:cNvSpPr txBox="1"/>
          <p:nvPr/>
        </p:nvSpPr>
        <p:spPr>
          <a:xfrm>
            <a:off x="3581400" y="4478337"/>
            <a:ext cx="16002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Tendon</a:t>
            </a:r>
            <a:endParaRPr/>
          </a:p>
        </p:txBody>
      </p:sp>
      <p:sp>
        <p:nvSpPr>
          <p:cNvPr id="392" name="Google Shape;392;p41"/>
          <p:cNvSpPr txBox="1"/>
          <p:nvPr/>
        </p:nvSpPr>
        <p:spPr>
          <a:xfrm>
            <a:off x="3581400" y="4016375"/>
            <a:ext cx="16002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Ligament</a:t>
            </a:r>
            <a:endParaRPr/>
          </a:p>
        </p:txBody>
      </p:sp>
      <p:sp>
        <p:nvSpPr>
          <p:cNvPr id="393" name="Google Shape;393;p41"/>
          <p:cNvSpPr txBox="1"/>
          <p:nvPr/>
        </p:nvSpPr>
        <p:spPr>
          <a:xfrm>
            <a:off x="3581400" y="5014912"/>
            <a:ext cx="16002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5C05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B05C05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Structure, Movement, and Control</a:t>
            </a:r>
            <a:endParaRPr/>
          </a:p>
        </p:txBody>
      </p:sp>
      <p:pic>
        <p:nvPicPr>
          <p:cNvPr id="399" name="Google Shape;39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825500"/>
            <a:ext cx="6580187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2"/>
          <p:cNvSpPr txBox="1"/>
          <p:nvPr/>
        </p:nvSpPr>
        <p:spPr>
          <a:xfrm>
            <a:off x="1485900" y="1600200"/>
            <a:ext cx="1752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Works with skeleton</a:t>
            </a:r>
            <a:endParaRPr/>
          </a:p>
        </p:txBody>
      </p:sp>
      <p:sp>
        <p:nvSpPr>
          <p:cNvPr id="401" name="Google Shape;401;p42"/>
          <p:cNvSpPr txBox="1"/>
          <p:nvPr/>
        </p:nvSpPr>
        <p:spPr>
          <a:xfrm>
            <a:off x="1473200" y="2398712"/>
            <a:ext cx="19812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Helps you move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Strong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(not long-lasting)</a:t>
            </a:r>
            <a:endParaRPr/>
          </a:p>
        </p:txBody>
      </p:sp>
      <p:sp>
        <p:nvSpPr>
          <p:cNvPr id="402" name="Google Shape;402;p42"/>
          <p:cNvSpPr txBox="1"/>
          <p:nvPr/>
        </p:nvSpPr>
        <p:spPr>
          <a:xfrm>
            <a:off x="3708400" y="1568450"/>
            <a:ext cx="1752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heart only</a:t>
            </a:r>
            <a:endParaRPr/>
          </a:p>
        </p:txBody>
      </p:sp>
      <p:sp>
        <p:nvSpPr>
          <p:cNvPr id="403" name="Google Shape;403;p42"/>
          <p:cNvSpPr txBox="1"/>
          <p:nvPr/>
        </p:nvSpPr>
        <p:spPr>
          <a:xfrm>
            <a:off x="3581400" y="2582862"/>
            <a:ext cx="1752600" cy="120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Strong</a:t>
            </a:r>
            <a:r>
              <a:rPr lang="en-US" sz="24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, long-lasting </a:t>
            </a:r>
            <a:r>
              <a:rPr lang="en-US" sz="2400" b="1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(enduring)</a:t>
            </a:r>
            <a:endParaRPr/>
          </a:p>
        </p:txBody>
      </p:sp>
      <p:sp>
        <p:nvSpPr>
          <p:cNvPr id="404" name="Google Shape;404;p42"/>
          <p:cNvSpPr txBox="1"/>
          <p:nvPr/>
        </p:nvSpPr>
        <p:spPr>
          <a:xfrm>
            <a:off x="5715000" y="2398712"/>
            <a:ext cx="19050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work for a long time </a:t>
            </a: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(enduring)</a:t>
            </a:r>
            <a:endParaRPr/>
          </a:p>
        </p:txBody>
      </p:sp>
      <p:sp>
        <p:nvSpPr>
          <p:cNvPr id="405" name="Google Shape;405;p42"/>
          <p:cNvSpPr txBox="1"/>
          <p:nvPr/>
        </p:nvSpPr>
        <p:spPr>
          <a:xfrm>
            <a:off x="5715000" y="1600200"/>
            <a:ext cx="1752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Internal organs</a:t>
            </a:r>
            <a:endParaRPr/>
          </a:p>
        </p:txBody>
      </p:sp>
      <p:sp>
        <p:nvSpPr>
          <p:cNvPr id="406" name="Google Shape;406;p42"/>
          <p:cNvSpPr txBox="1"/>
          <p:nvPr/>
        </p:nvSpPr>
        <p:spPr>
          <a:xfrm>
            <a:off x="2057400" y="4741862"/>
            <a:ext cx="1752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Nervous</a:t>
            </a:r>
            <a:endParaRPr/>
          </a:p>
        </p:txBody>
      </p:sp>
      <p:sp>
        <p:nvSpPr>
          <p:cNvPr id="407" name="Google Shape;407;p42"/>
          <p:cNvSpPr txBox="1"/>
          <p:nvPr/>
        </p:nvSpPr>
        <p:spPr>
          <a:xfrm>
            <a:off x="5486400" y="4724400"/>
            <a:ext cx="1752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Endocrine</a:t>
            </a:r>
            <a:endParaRPr/>
          </a:p>
        </p:txBody>
      </p:sp>
      <p:sp>
        <p:nvSpPr>
          <p:cNvPr id="408" name="Google Shape;408;p42"/>
          <p:cNvSpPr txBox="1"/>
          <p:nvPr/>
        </p:nvSpPr>
        <p:spPr>
          <a:xfrm>
            <a:off x="1701800" y="5745162"/>
            <a:ext cx="1422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Receive</a:t>
            </a:r>
            <a:endParaRPr/>
          </a:p>
        </p:txBody>
      </p:sp>
      <p:sp>
        <p:nvSpPr>
          <p:cNvPr id="409" name="Google Shape;409;p42"/>
          <p:cNvSpPr txBox="1"/>
          <p:nvPr/>
        </p:nvSpPr>
        <p:spPr>
          <a:xfrm>
            <a:off x="3873500" y="5753100"/>
            <a:ext cx="1422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/>
          </a:p>
        </p:txBody>
      </p:sp>
      <p:sp>
        <p:nvSpPr>
          <p:cNvPr id="410" name="Google Shape;410;p42"/>
          <p:cNvSpPr txBox="1"/>
          <p:nvPr/>
        </p:nvSpPr>
        <p:spPr>
          <a:xfrm>
            <a:off x="5956300" y="5745162"/>
            <a:ext cx="2120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Respond to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10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pages 347 – 352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Answer the questions on pages 353-354 (on your worksheet).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aware of things like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COMPARE/CONTRAST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Answer at least </a:t>
            </a:r>
            <a:r>
              <a:rPr lang="en-US" sz="3200" b="0" i="1" u="sng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en-US" sz="32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of the questions we posed together in class.</a:t>
            </a:r>
            <a:endParaRPr/>
          </a:p>
        </p:txBody>
      </p:sp>
      <p:sp>
        <p:nvSpPr>
          <p:cNvPr id="416" name="Google Shape;416;p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Structure, Movement, and Control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4"/>
          <p:cNvSpPr txBox="1"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Homework:</a:t>
            </a:r>
            <a:endParaRPr/>
          </a:p>
        </p:txBody>
      </p:sp>
      <p:sp>
        <p:nvSpPr>
          <p:cNvPr id="422" name="Google Shape;422;p44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always, review your notes.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Finish the Structure, Movement, and Control notes.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test next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week!!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Mental Math – NO TALKING!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762000" y="16002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2.) $1.50 + $2.75 = ______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Mental Math – NO TALKING!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508000" y="1524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3.) 14 - 23 = ______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Mental Math – NO TALKING!</a:t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685800" y="14478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4.) 13 x 4 = ______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Mental Math – NO TALKING!</a:t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482600" y="12192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5.) 100 divided by 5 = ______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Mental Math-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Normally, we would trade and grade.  We will NOT do that today.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to have your name on the paper, though – and the DATE…FEB.</a:t>
            </a:r>
            <a:r>
              <a:rPr lang="en-US"/>
              <a:t>13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</a:t>
            </a:r>
            <a:r>
              <a:rPr lang="en-US"/>
              <a:t>9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Let’s review!</a:t>
            </a: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SHOULD know the parts, function, and care of each system.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Digestive, Excretory, Circulatory, and now Respiratory.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Raise your HAND – not your VOICE – to share each.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1383</Words>
  <Application>Microsoft Office PowerPoint</Application>
  <PresentationFormat>On-screen Show (4:3)</PresentationFormat>
  <Paragraphs>253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Noto Sans Symbols</vt:lpstr>
      <vt:lpstr>ＭＳ Ｐゴシック</vt:lpstr>
      <vt:lpstr>Comic Sans MS</vt:lpstr>
      <vt:lpstr>Tahoma</vt:lpstr>
      <vt:lpstr>Default Design</vt:lpstr>
      <vt:lpstr>PowerPoint Presentation</vt:lpstr>
      <vt:lpstr>PowerPoint Presentation</vt:lpstr>
      <vt:lpstr>Mental Math – NO TALKING!</vt:lpstr>
      <vt:lpstr>Mental Math – NO TALKING!</vt:lpstr>
      <vt:lpstr>Mental Math – NO TALKING!</vt:lpstr>
      <vt:lpstr>Mental Math – NO TALKING!</vt:lpstr>
      <vt:lpstr>Mental Math – NO TALKING!</vt:lpstr>
      <vt:lpstr>Mental Math-</vt:lpstr>
      <vt:lpstr>Let’s review!</vt:lpstr>
      <vt:lpstr>The Digestive System</vt:lpstr>
      <vt:lpstr>The Excretory system</vt:lpstr>
      <vt:lpstr>What does it do for us?</vt:lpstr>
      <vt:lpstr>Heart labels</vt:lpstr>
      <vt:lpstr>What carries the blood?</vt:lpstr>
      <vt:lpstr>What is your blood?</vt:lpstr>
      <vt:lpstr>What is the RESPIRATORY SYSTEM?</vt:lpstr>
      <vt:lpstr>What is the FUNCTION of the    Respiratory System?</vt:lpstr>
      <vt:lpstr>Which systems work together?</vt:lpstr>
      <vt:lpstr>How are BREATHING &amp;  SPEAKING related?</vt:lpstr>
      <vt:lpstr>Quiz – Dig./Exc./Circ./Resp.</vt:lpstr>
      <vt:lpstr>After quiz</vt:lpstr>
      <vt:lpstr>The Nervous System</vt:lpstr>
      <vt:lpstr>The Nervous System</vt:lpstr>
      <vt:lpstr>The Nervous System</vt:lpstr>
      <vt:lpstr>A Neuron (Nerve Cell)</vt:lpstr>
      <vt:lpstr>A Neuron (Nerve Cell)</vt:lpstr>
      <vt:lpstr>The Synapse</vt:lpstr>
      <vt:lpstr>The Endocrine System</vt:lpstr>
      <vt:lpstr>The Endocrine System</vt:lpstr>
      <vt:lpstr>The Endocrine System</vt:lpstr>
      <vt:lpstr>The Endocrine System</vt:lpstr>
      <vt:lpstr>The Endocrine System</vt:lpstr>
      <vt:lpstr>The Endocrine System</vt:lpstr>
      <vt:lpstr>Negative Feedback</vt:lpstr>
      <vt:lpstr>Toilet tank</vt:lpstr>
      <vt:lpstr>Structure, Movement, and Control</vt:lpstr>
      <vt:lpstr>Structure, Movement, and Control</vt:lpstr>
      <vt:lpstr>Structure, Movement, and Control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Garris</dc:creator>
  <cp:lastModifiedBy>Audrey Garris</cp:lastModifiedBy>
  <cp:revision>6</cp:revision>
  <dcterms:modified xsi:type="dcterms:W3CDTF">2019-02-14T20:38:08Z</dcterms:modified>
</cp:coreProperties>
</file>